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7" r:id="rId3"/>
    <p:sldId id="258" r:id="rId4"/>
    <p:sldId id="276" r:id="rId5"/>
    <p:sldId id="271" r:id="rId6"/>
    <p:sldId id="272" r:id="rId7"/>
    <p:sldId id="273" r:id="rId8"/>
    <p:sldId id="290" r:id="rId9"/>
    <p:sldId id="275" r:id="rId10"/>
    <p:sldId id="282" r:id="rId11"/>
    <p:sldId id="259" r:id="rId12"/>
    <p:sldId id="260" r:id="rId13"/>
    <p:sldId id="280" r:id="rId14"/>
    <p:sldId id="278" r:id="rId15"/>
    <p:sldId id="283" r:id="rId16"/>
    <p:sldId id="261" r:id="rId17"/>
    <p:sldId id="287" r:id="rId18"/>
    <p:sldId id="289" r:id="rId19"/>
    <p:sldId id="288" r:id="rId20"/>
    <p:sldId id="285" r:id="rId21"/>
    <p:sldId id="284" r:id="rId22"/>
    <p:sldId id="262" r:id="rId23"/>
    <p:sldId id="28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CDFA61-1060-EE45-84E1-6B1257CD3553}">
          <p14:sldIdLst>
            <p14:sldId id="256"/>
            <p14:sldId id="267"/>
            <p14:sldId id="258"/>
            <p14:sldId id="276"/>
            <p14:sldId id="271"/>
            <p14:sldId id="272"/>
            <p14:sldId id="273"/>
            <p14:sldId id="290"/>
            <p14:sldId id="275"/>
            <p14:sldId id="282"/>
            <p14:sldId id="259"/>
            <p14:sldId id="260"/>
            <p14:sldId id="280"/>
            <p14:sldId id="278"/>
            <p14:sldId id="283"/>
            <p14:sldId id="261"/>
            <p14:sldId id="287"/>
            <p14:sldId id="289"/>
            <p14:sldId id="288"/>
            <p14:sldId id="285"/>
            <p14:sldId id="284"/>
            <p14:sldId id="262"/>
            <p14:sldId id="28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1434"/>
    <a:srgbClr val="903163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4"/>
    <p:restoredTop sz="82968"/>
  </p:normalViewPr>
  <p:slideViewPr>
    <p:cSldViewPr snapToGrid="0" snapToObjects="1">
      <p:cViewPr varScale="1">
        <p:scale>
          <a:sx n="114" d="100"/>
          <a:sy n="114" d="100"/>
        </p:scale>
        <p:origin x="9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DF8E0D-9F29-B949-B107-3863E3CFB17F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9F405A10-D4F1-B844-915B-2E9F15916583}">
      <dgm:prSet phldrT="[Text]"/>
      <dgm:spPr/>
      <dgm:t>
        <a:bodyPr/>
        <a:lstStyle/>
        <a:p>
          <a:r>
            <a:rPr lang="en-GB" dirty="0"/>
            <a:t>DATAFRAME</a:t>
          </a:r>
        </a:p>
      </dgm:t>
    </dgm:pt>
    <dgm:pt modelId="{EF4F95DB-8061-BB4D-8097-B94CC0C50AB3}" type="parTrans" cxnId="{BD25005C-4928-6742-B710-8AFB9DCA6051}">
      <dgm:prSet/>
      <dgm:spPr/>
      <dgm:t>
        <a:bodyPr/>
        <a:lstStyle/>
        <a:p>
          <a:endParaRPr lang="en-GB"/>
        </a:p>
      </dgm:t>
    </dgm:pt>
    <dgm:pt modelId="{419A5850-109F-3946-8ED3-A4E235B800FA}" type="sibTrans" cxnId="{BD25005C-4928-6742-B710-8AFB9DCA6051}">
      <dgm:prSet/>
      <dgm:spPr/>
      <dgm:t>
        <a:bodyPr/>
        <a:lstStyle/>
        <a:p>
          <a:endParaRPr lang="en-GB"/>
        </a:p>
      </dgm:t>
    </dgm:pt>
    <dgm:pt modelId="{60D5FC61-A886-7D48-A67B-694C74443394}" type="asst">
      <dgm:prSet phldrT="[Text]"/>
      <dgm:spPr>
        <a:noFill/>
      </dgm:spPr>
      <dgm:t>
        <a:bodyPr/>
        <a:lstStyle/>
        <a:p>
          <a:r>
            <a:rPr lang="en-GB" dirty="0" err="1"/>
            <a:t>InvoiceNo</a:t>
          </a:r>
          <a:endParaRPr lang="en-GB" b="1" dirty="0">
            <a:solidFill>
              <a:schemeClr val="tx1"/>
            </a:solidFill>
          </a:endParaRPr>
        </a:p>
      </dgm:t>
    </dgm:pt>
    <dgm:pt modelId="{574591CC-5AD4-BE47-935A-13E5315D62E7}" type="parTrans" cxnId="{8E3E9B03-C802-894B-8D2C-0347997B1518}">
      <dgm:prSet/>
      <dgm:spPr/>
      <dgm:t>
        <a:bodyPr/>
        <a:lstStyle/>
        <a:p>
          <a:endParaRPr lang="en-GB"/>
        </a:p>
      </dgm:t>
    </dgm:pt>
    <dgm:pt modelId="{5CB9CF02-D77F-B44A-9FFD-D14E2CD84CDD}" type="sibTrans" cxnId="{8E3E9B03-C802-894B-8D2C-0347997B1518}">
      <dgm:prSet/>
      <dgm:spPr/>
      <dgm:t>
        <a:bodyPr/>
        <a:lstStyle/>
        <a:p>
          <a:endParaRPr lang="en-GB"/>
        </a:p>
      </dgm:t>
    </dgm:pt>
    <dgm:pt modelId="{1C2DB7E8-E964-BB4F-BCA5-3BBCCCA7767B}" type="asst">
      <dgm:prSet phldrT="[Text]"/>
      <dgm:spPr/>
      <dgm:t>
        <a:bodyPr/>
        <a:lstStyle/>
        <a:p>
          <a:r>
            <a:rPr lang="en-GB" dirty="0" err="1"/>
            <a:t>StockCode</a:t>
          </a:r>
          <a:endParaRPr lang="en-GB" dirty="0"/>
        </a:p>
      </dgm:t>
    </dgm:pt>
    <dgm:pt modelId="{0CC92B00-27C1-7540-BA71-277475581307}" type="parTrans" cxnId="{C7CD75BF-368F-FF41-B46A-3A454FD2E93D}">
      <dgm:prSet/>
      <dgm:spPr/>
      <dgm:t>
        <a:bodyPr/>
        <a:lstStyle/>
        <a:p>
          <a:endParaRPr lang="en-GB"/>
        </a:p>
      </dgm:t>
    </dgm:pt>
    <dgm:pt modelId="{5913E7F4-B33C-7E46-86FA-A0041D8F4B11}" type="sibTrans" cxnId="{C7CD75BF-368F-FF41-B46A-3A454FD2E93D}">
      <dgm:prSet/>
      <dgm:spPr/>
      <dgm:t>
        <a:bodyPr/>
        <a:lstStyle/>
        <a:p>
          <a:endParaRPr lang="en-GB"/>
        </a:p>
      </dgm:t>
    </dgm:pt>
    <dgm:pt modelId="{3B8AB2DB-34BC-6646-A180-8E0A5A9F0B97}" type="asst">
      <dgm:prSet phldrT="[Text]"/>
      <dgm:spPr/>
      <dgm:t>
        <a:bodyPr/>
        <a:lstStyle/>
        <a:p>
          <a:r>
            <a:rPr lang="en-GB" dirty="0"/>
            <a:t>Description</a:t>
          </a:r>
        </a:p>
      </dgm:t>
    </dgm:pt>
    <dgm:pt modelId="{D35B564D-4ED8-0645-B03C-E4BAC424C1E1}" type="parTrans" cxnId="{6C40F42A-2BF2-5041-855A-A18F539BE26A}">
      <dgm:prSet/>
      <dgm:spPr/>
      <dgm:t>
        <a:bodyPr/>
        <a:lstStyle/>
        <a:p>
          <a:endParaRPr lang="en-GB"/>
        </a:p>
      </dgm:t>
    </dgm:pt>
    <dgm:pt modelId="{D224E64C-A60E-4748-81F2-928AD0D8E343}" type="sibTrans" cxnId="{6C40F42A-2BF2-5041-855A-A18F539BE26A}">
      <dgm:prSet/>
      <dgm:spPr/>
      <dgm:t>
        <a:bodyPr/>
        <a:lstStyle/>
        <a:p>
          <a:endParaRPr lang="en-GB"/>
        </a:p>
      </dgm:t>
    </dgm:pt>
    <dgm:pt modelId="{09A37977-D504-2848-8838-B68C690E63E5}" type="asst">
      <dgm:prSet phldrT="[Text]"/>
      <dgm:spPr/>
      <dgm:t>
        <a:bodyPr/>
        <a:lstStyle/>
        <a:p>
          <a:r>
            <a:rPr lang="en-GB" dirty="0"/>
            <a:t>Quantity</a:t>
          </a:r>
        </a:p>
      </dgm:t>
    </dgm:pt>
    <dgm:pt modelId="{4A8F0C1D-A50D-2C44-B4FC-0C5F8D4F71AC}" type="parTrans" cxnId="{1500B6F4-AF48-5B46-9B7A-4985FAF70384}">
      <dgm:prSet/>
      <dgm:spPr/>
      <dgm:t>
        <a:bodyPr/>
        <a:lstStyle/>
        <a:p>
          <a:endParaRPr lang="en-GB"/>
        </a:p>
      </dgm:t>
    </dgm:pt>
    <dgm:pt modelId="{E50B59F4-CDFC-F247-AC9D-2415138359E9}" type="sibTrans" cxnId="{1500B6F4-AF48-5B46-9B7A-4985FAF70384}">
      <dgm:prSet/>
      <dgm:spPr/>
      <dgm:t>
        <a:bodyPr/>
        <a:lstStyle/>
        <a:p>
          <a:endParaRPr lang="en-GB"/>
        </a:p>
      </dgm:t>
    </dgm:pt>
    <dgm:pt modelId="{3C742D30-173B-8F44-A360-57EAFE12D6A7}" type="asst">
      <dgm:prSet phldrT="[Text]"/>
      <dgm:spPr/>
      <dgm:t>
        <a:bodyPr/>
        <a:lstStyle/>
        <a:p>
          <a:r>
            <a:rPr lang="en-GB" dirty="0" err="1"/>
            <a:t>InvoiceDate</a:t>
          </a:r>
          <a:endParaRPr lang="en-GB" dirty="0"/>
        </a:p>
      </dgm:t>
    </dgm:pt>
    <dgm:pt modelId="{32DC717F-0BA3-2E45-9887-F39F56926695}" type="parTrans" cxnId="{D6A6391A-D123-9242-B676-7E52C7578C01}">
      <dgm:prSet/>
      <dgm:spPr/>
      <dgm:t>
        <a:bodyPr/>
        <a:lstStyle/>
        <a:p>
          <a:endParaRPr lang="en-GB"/>
        </a:p>
      </dgm:t>
    </dgm:pt>
    <dgm:pt modelId="{C306EC1B-1E5F-924E-8B01-EB6649909311}" type="sibTrans" cxnId="{D6A6391A-D123-9242-B676-7E52C7578C01}">
      <dgm:prSet/>
      <dgm:spPr/>
      <dgm:t>
        <a:bodyPr/>
        <a:lstStyle/>
        <a:p>
          <a:endParaRPr lang="en-GB"/>
        </a:p>
      </dgm:t>
    </dgm:pt>
    <dgm:pt modelId="{5E33F3D6-13FF-E54C-893F-A8E245E2131A}" type="asst">
      <dgm:prSet phldrT="[Text]"/>
      <dgm:spPr/>
      <dgm:t>
        <a:bodyPr/>
        <a:lstStyle/>
        <a:p>
          <a:r>
            <a:rPr lang="en-GB" dirty="0" err="1"/>
            <a:t>UnitePrice</a:t>
          </a:r>
          <a:endParaRPr lang="en-GB" dirty="0"/>
        </a:p>
      </dgm:t>
    </dgm:pt>
    <dgm:pt modelId="{13810EFA-F996-9F47-A47C-662D1416D5B7}" type="parTrans" cxnId="{19CC3D42-4C5E-004D-B4A5-08727D20EF51}">
      <dgm:prSet/>
      <dgm:spPr/>
      <dgm:t>
        <a:bodyPr/>
        <a:lstStyle/>
        <a:p>
          <a:endParaRPr lang="en-GB"/>
        </a:p>
      </dgm:t>
    </dgm:pt>
    <dgm:pt modelId="{E54185FD-4D54-2042-BE65-658D1CC0AE54}" type="sibTrans" cxnId="{19CC3D42-4C5E-004D-B4A5-08727D20EF51}">
      <dgm:prSet/>
      <dgm:spPr/>
      <dgm:t>
        <a:bodyPr/>
        <a:lstStyle/>
        <a:p>
          <a:endParaRPr lang="en-GB"/>
        </a:p>
      </dgm:t>
    </dgm:pt>
    <dgm:pt modelId="{D6F5569D-58AC-9B4A-B508-C19E6D881EA3}" type="asst">
      <dgm:prSet phldrT="[Text]"/>
      <dgm:spPr/>
      <dgm:t>
        <a:bodyPr/>
        <a:lstStyle/>
        <a:p>
          <a:r>
            <a:rPr lang="en-GB" dirty="0" err="1"/>
            <a:t>CustomerID</a:t>
          </a:r>
          <a:endParaRPr lang="en-GB" dirty="0"/>
        </a:p>
      </dgm:t>
    </dgm:pt>
    <dgm:pt modelId="{15BA1F50-5C38-CE40-B29C-2E7FE960E2C3}" type="parTrans" cxnId="{CD36051E-AEDE-4C4E-B5B8-2E1127AEDA3E}">
      <dgm:prSet/>
      <dgm:spPr/>
      <dgm:t>
        <a:bodyPr/>
        <a:lstStyle/>
        <a:p>
          <a:endParaRPr lang="en-GB"/>
        </a:p>
      </dgm:t>
    </dgm:pt>
    <dgm:pt modelId="{C4DCD849-4DCC-AE4B-9186-B7EFB05270E7}" type="sibTrans" cxnId="{CD36051E-AEDE-4C4E-B5B8-2E1127AEDA3E}">
      <dgm:prSet/>
      <dgm:spPr/>
      <dgm:t>
        <a:bodyPr/>
        <a:lstStyle/>
        <a:p>
          <a:endParaRPr lang="en-GB"/>
        </a:p>
      </dgm:t>
    </dgm:pt>
    <dgm:pt modelId="{52BA25FF-0694-D349-9F1D-89878EE2E4D3}" type="asst">
      <dgm:prSet phldrT="[Text]"/>
      <dgm:spPr/>
      <dgm:t>
        <a:bodyPr/>
        <a:lstStyle/>
        <a:p>
          <a:r>
            <a:rPr lang="en-GB" dirty="0"/>
            <a:t>Country</a:t>
          </a:r>
        </a:p>
      </dgm:t>
    </dgm:pt>
    <dgm:pt modelId="{CFF65000-AB8D-FA4F-931A-643F0835E128}" type="parTrans" cxnId="{A05FA44A-7460-F94E-80CA-72D19DC42AFC}">
      <dgm:prSet/>
      <dgm:spPr/>
      <dgm:t>
        <a:bodyPr/>
        <a:lstStyle/>
        <a:p>
          <a:endParaRPr lang="en-GB"/>
        </a:p>
      </dgm:t>
    </dgm:pt>
    <dgm:pt modelId="{B6F7679C-E296-594E-8DA1-3114455AADF1}" type="sibTrans" cxnId="{A05FA44A-7460-F94E-80CA-72D19DC42AFC}">
      <dgm:prSet/>
      <dgm:spPr/>
      <dgm:t>
        <a:bodyPr/>
        <a:lstStyle/>
        <a:p>
          <a:endParaRPr lang="en-GB"/>
        </a:p>
      </dgm:t>
    </dgm:pt>
    <dgm:pt modelId="{26A6C2B8-D15D-1545-A3B2-7540E8D4A300}" type="pres">
      <dgm:prSet presAssocID="{DBDF8E0D-9F29-B949-B107-3863E3CFB17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E2790BE-7465-2D4D-A00D-60A25BFCDE04}" type="pres">
      <dgm:prSet presAssocID="{9F405A10-D4F1-B844-915B-2E9F15916583}" presName="hierRoot1" presStyleCnt="0">
        <dgm:presLayoutVars>
          <dgm:hierBranch val="init"/>
        </dgm:presLayoutVars>
      </dgm:prSet>
      <dgm:spPr/>
    </dgm:pt>
    <dgm:pt modelId="{A79CF6E3-9E3E-7745-A9AE-2EAB19DE8872}" type="pres">
      <dgm:prSet presAssocID="{9F405A10-D4F1-B844-915B-2E9F15916583}" presName="rootComposite1" presStyleCnt="0"/>
      <dgm:spPr/>
    </dgm:pt>
    <dgm:pt modelId="{B6CA96B7-1E4C-EB43-9C0F-55DAB08BA3F9}" type="pres">
      <dgm:prSet presAssocID="{9F405A10-D4F1-B844-915B-2E9F15916583}" presName="rootText1" presStyleLbl="node0" presStyleIdx="0" presStyleCnt="1" custScaleX="218521">
        <dgm:presLayoutVars>
          <dgm:chPref val="3"/>
        </dgm:presLayoutVars>
      </dgm:prSet>
      <dgm:spPr/>
    </dgm:pt>
    <dgm:pt modelId="{D7DD17FD-6CCA-B147-8A0B-E35DB621A2D6}" type="pres">
      <dgm:prSet presAssocID="{9F405A10-D4F1-B844-915B-2E9F15916583}" presName="rootConnector1" presStyleLbl="node1" presStyleIdx="0" presStyleCnt="0"/>
      <dgm:spPr/>
    </dgm:pt>
    <dgm:pt modelId="{0447AFE8-63EC-1C41-9D9C-39BE8D867A58}" type="pres">
      <dgm:prSet presAssocID="{9F405A10-D4F1-B844-915B-2E9F15916583}" presName="hierChild2" presStyleCnt="0"/>
      <dgm:spPr/>
    </dgm:pt>
    <dgm:pt modelId="{86B1A6B3-1831-2642-985A-DAFCD3969261}" type="pres">
      <dgm:prSet presAssocID="{9F405A10-D4F1-B844-915B-2E9F15916583}" presName="hierChild3" presStyleCnt="0"/>
      <dgm:spPr/>
    </dgm:pt>
    <dgm:pt modelId="{6B25F277-5B73-5F42-86A1-05E8B81CF428}" type="pres">
      <dgm:prSet presAssocID="{574591CC-5AD4-BE47-935A-13E5315D62E7}" presName="Name111" presStyleLbl="parChTrans1D2" presStyleIdx="0" presStyleCnt="8"/>
      <dgm:spPr/>
    </dgm:pt>
    <dgm:pt modelId="{9F459C37-93B1-544B-A20B-282FF1ADC0B7}" type="pres">
      <dgm:prSet presAssocID="{60D5FC61-A886-7D48-A67B-694C74443394}" presName="hierRoot3" presStyleCnt="0">
        <dgm:presLayoutVars>
          <dgm:hierBranch val="init"/>
        </dgm:presLayoutVars>
      </dgm:prSet>
      <dgm:spPr/>
    </dgm:pt>
    <dgm:pt modelId="{3B6E9BBE-25C5-A04F-877C-CA89FFC35861}" type="pres">
      <dgm:prSet presAssocID="{60D5FC61-A886-7D48-A67B-694C74443394}" presName="rootComposite3" presStyleCnt="0"/>
      <dgm:spPr/>
    </dgm:pt>
    <dgm:pt modelId="{E01EDC30-EFF4-7248-9080-549522B61ECC}" type="pres">
      <dgm:prSet presAssocID="{60D5FC61-A886-7D48-A67B-694C74443394}" presName="rootText3" presStyleLbl="asst1" presStyleIdx="0" presStyleCnt="8">
        <dgm:presLayoutVars>
          <dgm:chPref val="3"/>
        </dgm:presLayoutVars>
      </dgm:prSet>
      <dgm:spPr/>
    </dgm:pt>
    <dgm:pt modelId="{95448C6B-6471-3842-9761-580C083C48DD}" type="pres">
      <dgm:prSet presAssocID="{60D5FC61-A886-7D48-A67B-694C74443394}" presName="rootConnector3" presStyleLbl="asst1" presStyleIdx="0" presStyleCnt="8"/>
      <dgm:spPr/>
    </dgm:pt>
    <dgm:pt modelId="{F9AAC8AE-CC50-3C49-9AB5-833ABE1B4814}" type="pres">
      <dgm:prSet presAssocID="{60D5FC61-A886-7D48-A67B-694C74443394}" presName="hierChild6" presStyleCnt="0"/>
      <dgm:spPr/>
    </dgm:pt>
    <dgm:pt modelId="{5EE4DC76-CF71-B244-ADA9-5166FB39F173}" type="pres">
      <dgm:prSet presAssocID="{60D5FC61-A886-7D48-A67B-694C74443394}" presName="hierChild7" presStyleCnt="0"/>
      <dgm:spPr/>
    </dgm:pt>
    <dgm:pt modelId="{A5A9B29D-B0FA-B143-ADAE-4C0F6774B455}" type="pres">
      <dgm:prSet presAssocID="{0CC92B00-27C1-7540-BA71-277475581307}" presName="Name111" presStyleLbl="parChTrans1D2" presStyleIdx="1" presStyleCnt="8"/>
      <dgm:spPr/>
    </dgm:pt>
    <dgm:pt modelId="{557B71BD-2030-3142-9C8D-36615BBA68F4}" type="pres">
      <dgm:prSet presAssocID="{1C2DB7E8-E964-BB4F-BCA5-3BBCCCA7767B}" presName="hierRoot3" presStyleCnt="0">
        <dgm:presLayoutVars>
          <dgm:hierBranch val="init"/>
        </dgm:presLayoutVars>
      </dgm:prSet>
      <dgm:spPr/>
    </dgm:pt>
    <dgm:pt modelId="{37B15A76-BCD6-B84F-9CC1-C6DDC9274016}" type="pres">
      <dgm:prSet presAssocID="{1C2DB7E8-E964-BB4F-BCA5-3BBCCCA7767B}" presName="rootComposite3" presStyleCnt="0"/>
      <dgm:spPr/>
    </dgm:pt>
    <dgm:pt modelId="{75A66554-6FFE-2A41-A5E6-EA441E8D4326}" type="pres">
      <dgm:prSet presAssocID="{1C2DB7E8-E964-BB4F-BCA5-3BBCCCA7767B}" presName="rootText3" presStyleLbl="asst1" presStyleIdx="1" presStyleCnt="8">
        <dgm:presLayoutVars>
          <dgm:chPref val="3"/>
        </dgm:presLayoutVars>
      </dgm:prSet>
      <dgm:spPr/>
    </dgm:pt>
    <dgm:pt modelId="{05B82C49-99DD-9F43-9D84-8211B207D9AB}" type="pres">
      <dgm:prSet presAssocID="{1C2DB7E8-E964-BB4F-BCA5-3BBCCCA7767B}" presName="rootConnector3" presStyleLbl="asst1" presStyleIdx="1" presStyleCnt="8"/>
      <dgm:spPr/>
    </dgm:pt>
    <dgm:pt modelId="{5E75706F-B90D-6D4A-807B-4AD99CDD6E57}" type="pres">
      <dgm:prSet presAssocID="{1C2DB7E8-E964-BB4F-BCA5-3BBCCCA7767B}" presName="hierChild6" presStyleCnt="0"/>
      <dgm:spPr/>
    </dgm:pt>
    <dgm:pt modelId="{2E29047A-215F-E14E-AF51-AC73E6F111D3}" type="pres">
      <dgm:prSet presAssocID="{1C2DB7E8-E964-BB4F-BCA5-3BBCCCA7767B}" presName="hierChild7" presStyleCnt="0"/>
      <dgm:spPr/>
    </dgm:pt>
    <dgm:pt modelId="{69AA39BC-D2BA-D946-A6FE-8885210D691B}" type="pres">
      <dgm:prSet presAssocID="{D35B564D-4ED8-0645-B03C-E4BAC424C1E1}" presName="Name111" presStyleLbl="parChTrans1D2" presStyleIdx="2" presStyleCnt="8"/>
      <dgm:spPr/>
    </dgm:pt>
    <dgm:pt modelId="{D37511BE-787C-324E-9655-BFB3738C3B95}" type="pres">
      <dgm:prSet presAssocID="{3B8AB2DB-34BC-6646-A180-8E0A5A9F0B97}" presName="hierRoot3" presStyleCnt="0">
        <dgm:presLayoutVars>
          <dgm:hierBranch val="init"/>
        </dgm:presLayoutVars>
      </dgm:prSet>
      <dgm:spPr/>
    </dgm:pt>
    <dgm:pt modelId="{6ADB11A8-CF77-6343-BA3E-466B7851A5B7}" type="pres">
      <dgm:prSet presAssocID="{3B8AB2DB-34BC-6646-A180-8E0A5A9F0B97}" presName="rootComposite3" presStyleCnt="0"/>
      <dgm:spPr/>
    </dgm:pt>
    <dgm:pt modelId="{823F062E-527C-8E40-AE97-4D27EF25AF59}" type="pres">
      <dgm:prSet presAssocID="{3B8AB2DB-34BC-6646-A180-8E0A5A9F0B97}" presName="rootText3" presStyleLbl="asst1" presStyleIdx="2" presStyleCnt="8">
        <dgm:presLayoutVars>
          <dgm:chPref val="3"/>
        </dgm:presLayoutVars>
      </dgm:prSet>
      <dgm:spPr/>
    </dgm:pt>
    <dgm:pt modelId="{074840B4-CA16-D645-875B-3A05998A8888}" type="pres">
      <dgm:prSet presAssocID="{3B8AB2DB-34BC-6646-A180-8E0A5A9F0B97}" presName="rootConnector3" presStyleLbl="asst1" presStyleIdx="2" presStyleCnt="8"/>
      <dgm:spPr/>
    </dgm:pt>
    <dgm:pt modelId="{DF67FB31-CFAA-8C49-8174-3CFEBC295AD7}" type="pres">
      <dgm:prSet presAssocID="{3B8AB2DB-34BC-6646-A180-8E0A5A9F0B97}" presName="hierChild6" presStyleCnt="0"/>
      <dgm:spPr/>
    </dgm:pt>
    <dgm:pt modelId="{EC151D72-050D-EA4B-B446-4243ADC01850}" type="pres">
      <dgm:prSet presAssocID="{3B8AB2DB-34BC-6646-A180-8E0A5A9F0B97}" presName="hierChild7" presStyleCnt="0"/>
      <dgm:spPr/>
    </dgm:pt>
    <dgm:pt modelId="{71969B2F-2E75-D643-A0CD-E189D9B68FF7}" type="pres">
      <dgm:prSet presAssocID="{4A8F0C1D-A50D-2C44-B4FC-0C5F8D4F71AC}" presName="Name111" presStyleLbl="parChTrans1D2" presStyleIdx="3" presStyleCnt="8"/>
      <dgm:spPr/>
    </dgm:pt>
    <dgm:pt modelId="{CE4033FE-ED27-604D-85D0-7EFD735082D6}" type="pres">
      <dgm:prSet presAssocID="{09A37977-D504-2848-8838-B68C690E63E5}" presName="hierRoot3" presStyleCnt="0">
        <dgm:presLayoutVars>
          <dgm:hierBranch val="init"/>
        </dgm:presLayoutVars>
      </dgm:prSet>
      <dgm:spPr/>
    </dgm:pt>
    <dgm:pt modelId="{5E74552C-DBD8-884A-81D4-33F4D26BBF60}" type="pres">
      <dgm:prSet presAssocID="{09A37977-D504-2848-8838-B68C690E63E5}" presName="rootComposite3" presStyleCnt="0"/>
      <dgm:spPr/>
    </dgm:pt>
    <dgm:pt modelId="{E713149F-693D-E94D-88C7-61260DD40C50}" type="pres">
      <dgm:prSet presAssocID="{09A37977-D504-2848-8838-B68C690E63E5}" presName="rootText3" presStyleLbl="asst1" presStyleIdx="3" presStyleCnt="8">
        <dgm:presLayoutVars>
          <dgm:chPref val="3"/>
        </dgm:presLayoutVars>
      </dgm:prSet>
      <dgm:spPr/>
    </dgm:pt>
    <dgm:pt modelId="{6DE43DE9-8D32-6446-9B15-5AC2A492CBB6}" type="pres">
      <dgm:prSet presAssocID="{09A37977-D504-2848-8838-B68C690E63E5}" presName="rootConnector3" presStyleLbl="asst1" presStyleIdx="3" presStyleCnt="8"/>
      <dgm:spPr/>
    </dgm:pt>
    <dgm:pt modelId="{CD27A6D5-AFEC-414E-8650-352B9324190C}" type="pres">
      <dgm:prSet presAssocID="{09A37977-D504-2848-8838-B68C690E63E5}" presName="hierChild6" presStyleCnt="0"/>
      <dgm:spPr/>
    </dgm:pt>
    <dgm:pt modelId="{1A87C7D5-1F31-0541-8F42-055CC183CB5F}" type="pres">
      <dgm:prSet presAssocID="{09A37977-D504-2848-8838-B68C690E63E5}" presName="hierChild7" presStyleCnt="0"/>
      <dgm:spPr/>
    </dgm:pt>
    <dgm:pt modelId="{74B38C86-10C3-174B-BE8B-C44C3AE07523}" type="pres">
      <dgm:prSet presAssocID="{32DC717F-0BA3-2E45-9887-F39F56926695}" presName="Name111" presStyleLbl="parChTrans1D2" presStyleIdx="4" presStyleCnt="8"/>
      <dgm:spPr/>
    </dgm:pt>
    <dgm:pt modelId="{2E270570-73B1-8549-9E99-604A67D9E2C5}" type="pres">
      <dgm:prSet presAssocID="{3C742D30-173B-8F44-A360-57EAFE12D6A7}" presName="hierRoot3" presStyleCnt="0">
        <dgm:presLayoutVars>
          <dgm:hierBranch val="init"/>
        </dgm:presLayoutVars>
      </dgm:prSet>
      <dgm:spPr/>
    </dgm:pt>
    <dgm:pt modelId="{F6625801-2326-354D-BC44-E9027A1402A8}" type="pres">
      <dgm:prSet presAssocID="{3C742D30-173B-8F44-A360-57EAFE12D6A7}" presName="rootComposite3" presStyleCnt="0"/>
      <dgm:spPr/>
    </dgm:pt>
    <dgm:pt modelId="{F83A904D-106C-7447-8B6B-355E557C5981}" type="pres">
      <dgm:prSet presAssocID="{3C742D30-173B-8F44-A360-57EAFE12D6A7}" presName="rootText3" presStyleLbl="asst1" presStyleIdx="4" presStyleCnt="8">
        <dgm:presLayoutVars>
          <dgm:chPref val="3"/>
        </dgm:presLayoutVars>
      </dgm:prSet>
      <dgm:spPr/>
    </dgm:pt>
    <dgm:pt modelId="{97B5850C-A467-DA41-88D1-D2E915D310AF}" type="pres">
      <dgm:prSet presAssocID="{3C742D30-173B-8F44-A360-57EAFE12D6A7}" presName="rootConnector3" presStyleLbl="asst1" presStyleIdx="4" presStyleCnt="8"/>
      <dgm:spPr/>
    </dgm:pt>
    <dgm:pt modelId="{B174B53B-5E40-034A-9C4A-C50898FDA7AC}" type="pres">
      <dgm:prSet presAssocID="{3C742D30-173B-8F44-A360-57EAFE12D6A7}" presName="hierChild6" presStyleCnt="0"/>
      <dgm:spPr/>
    </dgm:pt>
    <dgm:pt modelId="{B8EE4E64-3B31-4849-8966-27BB7B901F4E}" type="pres">
      <dgm:prSet presAssocID="{3C742D30-173B-8F44-A360-57EAFE12D6A7}" presName="hierChild7" presStyleCnt="0"/>
      <dgm:spPr/>
    </dgm:pt>
    <dgm:pt modelId="{1CA1C93D-0410-984F-8605-C20118AC3B24}" type="pres">
      <dgm:prSet presAssocID="{13810EFA-F996-9F47-A47C-662D1416D5B7}" presName="Name111" presStyleLbl="parChTrans1D2" presStyleIdx="5" presStyleCnt="8"/>
      <dgm:spPr/>
    </dgm:pt>
    <dgm:pt modelId="{5F168B48-A301-5F4D-AC0D-1715B4209DB0}" type="pres">
      <dgm:prSet presAssocID="{5E33F3D6-13FF-E54C-893F-A8E245E2131A}" presName="hierRoot3" presStyleCnt="0">
        <dgm:presLayoutVars>
          <dgm:hierBranch val="init"/>
        </dgm:presLayoutVars>
      </dgm:prSet>
      <dgm:spPr/>
    </dgm:pt>
    <dgm:pt modelId="{6DFE1142-3613-294D-9A2A-82A3A6FD8E67}" type="pres">
      <dgm:prSet presAssocID="{5E33F3D6-13FF-E54C-893F-A8E245E2131A}" presName="rootComposite3" presStyleCnt="0"/>
      <dgm:spPr/>
    </dgm:pt>
    <dgm:pt modelId="{5708EBFB-0A84-B34A-91B5-D8E521396EB8}" type="pres">
      <dgm:prSet presAssocID="{5E33F3D6-13FF-E54C-893F-A8E245E2131A}" presName="rootText3" presStyleLbl="asst1" presStyleIdx="5" presStyleCnt="8">
        <dgm:presLayoutVars>
          <dgm:chPref val="3"/>
        </dgm:presLayoutVars>
      </dgm:prSet>
      <dgm:spPr/>
    </dgm:pt>
    <dgm:pt modelId="{9759ABFD-6127-1049-B0CC-67D5979A740A}" type="pres">
      <dgm:prSet presAssocID="{5E33F3D6-13FF-E54C-893F-A8E245E2131A}" presName="rootConnector3" presStyleLbl="asst1" presStyleIdx="5" presStyleCnt="8"/>
      <dgm:spPr/>
    </dgm:pt>
    <dgm:pt modelId="{16202449-E6B0-A348-915E-EEA659E88E06}" type="pres">
      <dgm:prSet presAssocID="{5E33F3D6-13FF-E54C-893F-A8E245E2131A}" presName="hierChild6" presStyleCnt="0"/>
      <dgm:spPr/>
    </dgm:pt>
    <dgm:pt modelId="{AB902A50-BBF1-7149-A5FC-2481E3EED0C1}" type="pres">
      <dgm:prSet presAssocID="{5E33F3D6-13FF-E54C-893F-A8E245E2131A}" presName="hierChild7" presStyleCnt="0"/>
      <dgm:spPr/>
    </dgm:pt>
    <dgm:pt modelId="{820BEF0B-B760-9144-BD89-59880C6F40AF}" type="pres">
      <dgm:prSet presAssocID="{15BA1F50-5C38-CE40-B29C-2E7FE960E2C3}" presName="Name111" presStyleLbl="parChTrans1D2" presStyleIdx="6" presStyleCnt="8"/>
      <dgm:spPr/>
    </dgm:pt>
    <dgm:pt modelId="{11B15803-1519-B54C-B872-BF487BD884B6}" type="pres">
      <dgm:prSet presAssocID="{D6F5569D-58AC-9B4A-B508-C19E6D881EA3}" presName="hierRoot3" presStyleCnt="0">
        <dgm:presLayoutVars>
          <dgm:hierBranch val="init"/>
        </dgm:presLayoutVars>
      </dgm:prSet>
      <dgm:spPr/>
    </dgm:pt>
    <dgm:pt modelId="{B5BA55E6-350E-504C-8762-558A319933C9}" type="pres">
      <dgm:prSet presAssocID="{D6F5569D-58AC-9B4A-B508-C19E6D881EA3}" presName="rootComposite3" presStyleCnt="0"/>
      <dgm:spPr/>
    </dgm:pt>
    <dgm:pt modelId="{D0EF3024-2113-564A-A455-60346E7BD184}" type="pres">
      <dgm:prSet presAssocID="{D6F5569D-58AC-9B4A-B508-C19E6D881EA3}" presName="rootText3" presStyleLbl="asst1" presStyleIdx="6" presStyleCnt="8">
        <dgm:presLayoutVars>
          <dgm:chPref val="3"/>
        </dgm:presLayoutVars>
      </dgm:prSet>
      <dgm:spPr/>
    </dgm:pt>
    <dgm:pt modelId="{0ED48619-6F9E-494E-9A34-143693D8A49A}" type="pres">
      <dgm:prSet presAssocID="{D6F5569D-58AC-9B4A-B508-C19E6D881EA3}" presName="rootConnector3" presStyleLbl="asst1" presStyleIdx="6" presStyleCnt="8"/>
      <dgm:spPr/>
    </dgm:pt>
    <dgm:pt modelId="{0675DC12-B04F-7548-B97B-7D3CABED6479}" type="pres">
      <dgm:prSet presAssocID="{D6F5569D-58AC-9B4A-B508-C19E6D881EA3}" presName="hierChild6" presStyleCnt="0"/>
      <dgm:spPr/>
    </dgm:pt>
    <dgm:pt modelId="{45A760FA-1FEB-AA45-9BBB-C8A7D128E563}" type="pres">
      <dgm:prSet presAssocID="{D6F5569D-58AC-9B4A-B508-C19E6D881EA3}" presName="hierChild7" presStyleCnt="0"/>
      <dgm:spPr/>
    </dgm:pt>
    <dgm:pt modelId="{44CEC3D1-A7E8-8642-BDB1-CA033CD77E1D}" type="pres">
      <dgm:prSet presAssocID="{CFF65000-AB8D-FA4F-931A-643F0835E128}" presName="Name111" presStyleLbl="parChTrans1D2" presStyleIdx="7" presStyleCnt="8"/>
      <dgm:spPr/>
    </dgm:pt>
    <dgm:pt modelId="{A46817CA-7B03-174C-ADE7-685A9E609719}" type="pres">
      <dgm:prSet presAssocID="{52BA25FF-0694-D349-9F1D-89878EE2E4D3}" presName="hierRoot3" presStyleCnt="0">
        <dgm:presLayoutVars>
          <dgm:hierBranch val="init"/>
        </dgm:presLayoutVars>
      </dgm:prSet>
      <dgm:spPr/>
    </dgm:pt>
    <dgm:pt modelId="{D50066FC-6DCB-1A47-B812-5F62F3CE5EBC}" type="pres">
      <dgm:prSet presAssocID="{52BA25FF-0694-D349-9F1D-89878EE2E4D3}" presName="rootComposite3" presStyleCnt="0"/>
      <dgm:spPr/>
    </dgm:pt>
    <dgm:pt modelId="{8B9029DE-DB16-E141-879D-78788799E57A}" type="pres">
      <dgm:prSet presAssocID="{52BA25FF-0694-D349-9F1D-89878EE2E4D3}" presName="rootText3" presStyleLbl="asst1" presStyleIdx="7" presStyleCnt="8">
        <dgm:presLayoutVars>
          <dgm:chPref val="3"/>
        </dgm:presLayoutVars>
      </dgm:prSet>
      <dgm:spPr/>
    </dgm:pt>
    <dgm:pt modelId="{59A532CB-9ADE-CF45-95FF-C6F447D2D79D}" type="pres">
      <dgm:prSet presAssocID="{52BA25FF-0694-D349-9F1D-89878EE2E4D3}" presName="rootConnector3" presStyleLbl="asst1" presStyleIdx="7" presStyleCnt="8"/>
      <dgm:spPr/>
    </dgm:pt>
    <dgm:pt modelId="{1C58D463-57C2-E64A-97F9-FDF60378E751}" type="pres">
      <dgm:prSet presAssocID="{52BA25FF-0694-D349-9F1D-89878EE2E4D3}" presName="hierChild6" presStyleCnt="0"/>
      <dgm:spPr/>
    </dgm:pt>
    <dgm:pt modelId="{0057BB12-AA5D-5D40-8A53-E93A6E60D43C}" type="pres">
      <dgm:prSet presAssocID="{52BA25FF-0694-D349-9F1D-89878EE2E4D3}" presName="hierChild7" presStyleCnt="0"/>
      <dgm:spPr/>
    </dgm:pt>
  </dgm:ptLst>
  <dgm:cxnLst>
    <dgm:cxn modelId="{DB42E202-1450-4D41-864C-1DC9C345A26F}" type="presOf" srcId="{3C742D30-173B-8F44-A360-57EAFE12D6A7}" destId="{F83A904D-106C-7447-8B6B-355E557C5981}" srcOrd="0" destOrd="0" presId="urn:microsoft.com/office/officeart/2005/8/layout/orgChart1"/>
    <dgm:cxn modelId="{8E3E9B03-C802-894B-8D2C-0347997B1518}" srcId="{9F405A10-D4F1-B844-915B-2E9F15916583}" destId="{60D5FC61-A886-7D48-A67B-694C74443394}" srcOrd="0" destOrd="0" parTransId="{574591CC-5AD4-BE47-935A-13E5315D62E7}" sibTransId="{5CB9CF02-D77F-B44A-9FFD-D14E2CD84CDD}"/>
    <dgm:cxn modelId="{E187CB03-9424-1C41-927D-BE7D066EB110}" type="presOf" srcId="{60D5FC61-A886-7D48-A67B-694C74443394}" destId="{95448C6B-6471-3842-9761-580C083C48DD}" srcOrd="1" destOrd="0" presId="urn:microsoft.com/office/officeart/2005/8/layout/orgChart1"/>
    <dgm:cxn modelId="{6441F70C-ED3B-AA4B-9BBD-DF41842258EF}" type="presOf" srcId="{DBDF8E0D-9F29-B949-B107-3863E3CFB17F}" destId="{26A6C2B8-D15D-1545-A3B2-7540E8D4A300}" srcOrd="0" destOrd="0" presId="urn:microsoft.com/office/officeart/2005/8/layout/orgChart1"/>
    <dgm:cxn modelId="{D6A6391A-D123-9242-B676-7E52C7578C01}" srcId="{9F405A10-D4F1-B844-915B-2E9F15916583}" destId="{3C742D30-173B-8F44-A360-57EAFE12D6A7}" srcOrd="4" destOrd="0" parTransId="{32DC717F-0BA3-2E45-9887-F39F56926695}" sibTransId="{C306EC1B-1E5F-924E-8B01-EB6649909311}"/>
    <dgm:cxn modelId="{CD36051E-AEDE-4C4E-B5B8-2E1127AEDA3E}" srcId="{9F405A10-D4F1-B844-915B-2E9F15916583}" destId="{D6F5569D-58AC-9B4A-B508-C19E6D881EA3}" srcOrd="6" destOrd="0" parTransId="{15BA1F50-5C38-CE40-B29C-2E7FE960E2C3}" sibTransId="{C4DCD849-4DCC-AE4B-9186-B7EFB05270E7}"/>
    <dgm:cxn modelId="{F5192E20-1831-BA4A-B457-D7548AC8FBBC}" type="presOf" srcId="{15BA1F50-5C38-CE40-B29C-2E7FE960E2C3}" destId="{820BEF0B-B760-9144-BD89-59880C6F40AF}" srcOrd="0" destOrd="0" presId="urn:microsoft.com/office/officeart/2005/8/layout/orgChart1"/>
    <dgm:cxn modelId="{10E2E322-E274-5445-A255-CD3D1135A17C}" type="presOf" srcId="{5E33F3D6-13FF-E54C-893F-A8E245E2131A}" destId="{5708EBFB-0A84-B34A-91B5-D8E521396EB8}" srcOrd="0" destOrd="0" presId="urn:microsoft.com/office/officeart/2005/8/layout/orgChart1"/>
    <dgm:cxn modelId="{6C40F42A-2BF2-5041-855A-A18F539BE26A}" srcId="{9F405A10-D4F1-B844-915B-2E9F15916583}" destId="{3B8AB2DB-34BC-6646-A180-8E0A5A9F0B97}" srcOrd="2" destOrd="0" parTransId="{D35B564D-4ED8-0645-B03C-E4BAC424C1E1}" sibTransId="{D224E64C-A60E-4748-81F2-928AD0D8E343}"/>
    <dgm:cxn modelId="{FA656730-7E2A-674A-8308-666C7B76FB57}" type="presOf" srcId="{D6F5569D-58AC-9B4A-B508-C19E6D881EA3}" destId="{0ED48619-6F9E-494E-9A34-143693D8A49A}" srcOrd="1" destOrd="0" presId="urn:microsoft.com/office/officeart/2005/8/layout/orgChart1"/>
    <dgm:cxn modelId="{49989B3A-80C9-5148-B19F-0379E6CF5605}" type="presOf" srcId="{52BA25FF-0694-D349-9F1D-89878EE2E4D3}" destId="{59A532CB-9ADE-CF45-95FF-C6F447D2D79D}" srcOrd="1" destOrd="0" presId="urn:microsoft.com/office/officeart/2005/8/layout/orgChart1"/>
    <dgm:cxn modelId="{0C6CF740-F1DE-1049-9274-16C0CBFDF275}" type="presOf" srcId="{D6F5569D-58AC-9B4A-B508-C19E6D881EA3}" destId="{D0EF3024-2113-564A-A455-60346E7BD184}" srcOrd="0" destOrd="0" presId="urn:microsoft.com/office/officeart/2005/8/layout/orgChart1"/>
    <dgm:cxn modelId="{19CC3D42-4C5E-004D-B4A5-08727D20EF51}" srcId="{9F405A10-D4F1-B844-915B-2E9F15916583}" destId="{5E33F3D6-13FF-E54C-893F-A8E245E2131A}" srcOrd="5" destOrd="0" parTransId="{13810EFA-F996-9F47-A47C-662D1416D5B7}" sibTransId="{E54185FD-4D54-2042-BE65-658D1CC0AE54}"/>
    <dgm:cxn modelId="{BCF18C45-BD63-4D44-8808-B5A1210D149F}" type="presOf" srcId="{3C742D30-173B-8F44-A360-57EAFE12D6A7}" destId="{97B5850C-A467-DA41-88D1-D2E915D310AF}" srcOrd="1" destOrd="0" presId="urn:microsoft.com/office/officeart/2005/8/layout/orgChart1"/>
    <dgm:cxn modelId="{A05FA44A-7460-F94E-80CA-72D19DC42AFC}" srcId="{9F405A10-D4F1-B844-915B-2E9F15916583}" destId="{52BA25FF-0694-D349-9F1D-89878EE2E4D3}" srcOrd="7" destOrd="0" parTransId="{CFF65000-AB8D-FA4F-931A-643F0835E128}" sibTransId="{B6F7679C-E296-594E-8DA1-3114455AADF1}"/>
    <dgm:cxn modelId="{DE26154C-67AF-374D-BCE6-247C89300CC3}" type="presOf" srcId="{D35B564D-4ED8-0645-B03C-E4BAC424C1E1}" destId="{69AA39BC-D2BA-D946-A6FE-8885210D691B}" srcOrd="0" destOrd="0" presId="urn:microsoft.com/office/officeart/2005/8/layout/orgChart1"/>
    <dgm:cxn modelId="{FDC72E54-552D-E34E-8EFA-60A703F21639}" type="presOf" srcId="{60D5FC61-A886-7D48-A67B-694C74443394}" destId="{E01EDC30-EFF4-7248-9080-549522B61ECC}" srcOrd="0" destOrd="0" presId="urn:microsoft.com/office/officeart/2005/8/layout/orgChart1"/>
    <dgm:cxn modelId="{590A1D5B-7118-064B-BE62-A2F84F88D555}" type="presOf" srcId="{52BA25FF-0694-D349-9F1D-89878EE2E4D3}" destId="{8B9029DE-DB16-E141-879D-78788799E57A}" srcOrd="0" destOrd="0" presId="urn:microsoft.com/office/officeart/2005/8/layout/orgChart1"/>
    <dgm:cxn modelId="{BD25005C-4928-6742-B710-8AFB9DCA6051}" srcId="{DBDF8E0D-9F29-B949-B107-3863E3CFB17F}" destId="{9F405A10-D4F1-B844-915B-2E9F15916583}" srcOrd="0" destOrd="0" parTransId="{EF4F95DB-8061-BB4D-8097-B94CC0C50AB3}" sibTransId="{419A5850-109F-3946-8ED3-A4E235B800FA}"/>
    <dgm:cxn modelId="{AE171565-048B-BD45-BFB4-E17C87D8689D}" type="presOf" srcId="{3B8AB2DB-34BC-6646-A180-8E0A5A9F0B97}" destId="{074840B4-CA16-D645-875B-3A05998A8888}" srcOrd="1" destOrd="0" presId="urn:microsoft.com/office/officeart/2005/8/layout/orgChart1"/>
    <dgm:cxn modelId="{B221587D-59AF-1B4C-BA18-5DF61279791F}" type="presOf" srcId="{4A8F0C1D-A50D-2C44-B4FC-0C5F8D4F71AC}" destId="{71969B2F-2E75-D643-A0CD-E189D9B68FF7}" srcOrd="0" destOrd="0" presId="urn:microsoft.com/office/officeart/2005/8/layout/orgChart1"/>
    <dgm:cxn modelId="{3AAD2F86-DAE0-E94C-9576-63833845443E}" type="presOf" srcId="{09A37977-D504-2848-8838-B68C690E63E5}" destId="{E713149F-693D-E94D-88C7-61260DD40C50}" srcOrd="0" destOrd="0" presId="urn:microsoft.com/office/officeart/2005/8/layout/orgChart1"/>
    <dgm:cxn modelId="{EF06338E-ED8D-C44E-B78E-861201D14E1A}" type="presOf" srcId="{1C2DB7E8-E964-BB4F-BCA5-3BBCCCA7767B}" destId="{05B82C49-99DD-9F43-9D84-8211B207D9AB}" srcOrd="1" destOrd="0" presId="urn:microsoft.com/office/officeart/2005/8/layout/orgChart1"/>
    <dgm:cxn modelId="{58B20C9D-C57D-2D49-A713-AE98DC4C3B15}" type="presOf" srcId="{CFF65000-AB8D-FA4F-931A-643F0835E128}" destId="{44CEC3D1-A7E8-8642-BDB1-CA033CD77E1D}" srcOrd="0" destOrd="0" presId="urn:microsoft.com/office/officeart/2005/8/layout/orgChart1"/>
    <dgm:cxn modelId="{DE3A9EA4-91B5-4B47-B5D9-FED62DCEEF71}" type="presOf" srcId="{32DC717F-0BA3-2E45-9887-F39F56926695}" destId="{74B38C86-10C3-174B-BE8B-C44C3AE07523}" srcOrd="0" destOrd="0" presId="urn:microsoft.com/office/officeart/2005/8/layout/orgChart1"/>
    <dgm:cxn modelId="{AF0243A8-0E5F-CC49-938A-4AB6DF6132CA}" type="presOf" srcId="{1C2DB7E8-E964-BB4F-BCA5-3BBCCCA7767B}" destId="{75A66554-6FFE-2A41-A5E6-EA441E8D4326}" srcOrd="0" destOrd="0" presId="urn:microsoft.com/office/officeart/2005/8/layout/orgChart1"/>
    <dgm:cxn modelId="{161BD7BC-0FF0-CC41-999F-07BBDA0BE33B}" type="presOf" srcId="{09A37977-D504-2848-8838-B68C690E63E5}" destId="{6DE43DE9-8D32-6446-9B15-5AC2A492CBB6}" srcOrd="1" destOrd="0" presId="urn:microsoft.com/office/officeart/2005/8/layout/orgChart1"/>
    <dgm:cxn modelId="{C7CD75BF-368F-FF41-B46A-3A454FD2E93D}" srcId="{9F405A10-D4F1-B844-915B-2E9F15916583}" destId="{1C2DB7E8-E964-BB4F-BCA5-3BBCCCA7767B}" srcOrd="1" destOrd="0" parTransId="{0CC92B00-27C1-7540-BA71-277475581307}" sibTransId="{5913E7F4-B33C-7E46-86FA-A0041D8F4B11}"/>
    <dgm:cxn modelId="{5CD4F3C1-31F5-D54F-8586-FDFFE4103B10}" type="presOf" srcId="{9F405A10-D4F1-B844-915B-2E9F15916583}" destId="{B6CA96B7-1E4C-EB43-9C0F-55DAB08BA3F9}" srcOrd="0" destOrd="0" presId="urn:microsoft.com/office/officeart/2005/8/layout/orgChart1"/>
    <dgm:cxn modelId="{CB4334DC-41A6-234B-BCCC-D34E4E052050}" type="presOf" srcId="{13810EFA-F996-9F47-A47C-662D1416D5B7}" destId="{1CA1C93D-0410-984F-8605-C20118AC3B24}" srcOrd="0" destOrd="0" presId="urn:microsoft.com/office/officeart/2005/8/layout/orgChart1"/>
    <dgm:cxn modelId="{A39FECE1-18F7-DF4E-BDBE-E5178D147571}" type="presOf" srcId="{3B8AB2DB-34BC-6646-A180-8E0A5A9F0B97}" destId="{823F062E-527C-8E40-AE97-4D27EF25AF59}" srcOrd="0" destOrd="0" presId="urn:microsoft.com/office/officeart/2005/8/layout/orgChart1"/>
    <dgm:cxn modelId="{271A15E5-DADB-F244-AE38-78E166E896E9}" type="presOf" srcId="{5E33F3D6-13FF-E54C-893F-A8E245E2131A}" destId="{9759ABFD-6127-1049-B0CC-67D5979A740A}" srcOrd="1" destOrd="0" presId="urn:microsoft.com/office/officeart/2005/8/layout/orgChart1"/>
    <dgm:cxn modelId="{900465EE-F7E0-414F-9341-3982965256BD}" type="presOf" srcId="{0CC92B00-27C1-7540-BA71-277475581307}" destId="{A5A9B29D-B0FA-B143-ADAE-4C0F6774B455}" srcOrd="0" destOrd="0" presId="urn:microsoft.com/office/officeart/2005/8/layout/orgChart1"/>
    <dgm:cxn modelId="{7452B4F4-9C38-2041-9159-F48A4966E9F6}" type="presOf" srcId="{9F405A10-D4F1-B844-915B-2E9F15916583}" destId="{D7DD17FD-6CCA-B147-8A0B-E35DB621A2D6}" srcOrd="1" destOrd="0" presId="urn:microsoft.com/office/officeart/2005/8/layout/orgChart1"/>
    <dgm:cxn modelId="{1500B6F4-AF48-5B46-9B7A-4985FAF70384}" srcId="{9F405A10-D4F1-B844-915B-2E9F15916583}" destId="{09A37977-D504-2848-8838-B68C690E63E5}" srcOrd="3" destOrd="0" parTransId="{4A8F0C1D-A50D-2C44-B4FC-0C5F8D4F71AC}" sibTransId="{E50B59F4-CDFC-F247-AC9D-2415138359E9}"/>
    <dgm:cxn modelId="{BDBCD7F4-7085-5142-8D6F-DF3487BB05C1}" type="presOf" srcId="{574591CC-5AD4-BE47-935A-13E5315D62E7}" destId="{6B25F277-5B73-5F42-86A1-05E8B81CF428}" srcOrd="0" destOrd="0" presId="urn:microsoft.com/office/officeart/2005/8/layout/orgChart1"/>
    <dgm:cxn modelId="{287FFF7B-6F33-5042-BBFD-DCCDA480796E}" type="presParOf" srcId="{26A6C2B8-D15D-1545-A3B2-7540E8D4A300}" destId="{EE2790BE-7465-2D4D-A00D-60A25BFCDE04}" srcOrd="0" destOrd="0" presId="urn:microsoft.com/office/officeart/2005/8/layout/orgChart1"/>
    <dgm:cxn modelId="{9492D0C9-90BF-2F4E-B062-C190DB1DE8DC}" type="presParOf" srcId="{EE2790BE-7465-2D4D-A00D-60A25BFCDE04}" destId="{A79CF6E3-9E3E-7745-A9AE-2EAB19DE8872}" srcOrd="0" destOrd="0" presId="urn:microsoft.com/office/officeart/2005/8/layout/orgChart1"/>
    <dgm:cxn modelId="{8FC51184-E563-F549-B14C-FC5ECAF1A8B4}" type="presParOf" srcId="{A79CF6E3-9E3E-7745-A9AE-2EAB19DE8872}" destId="{B6CA96B7-1E4C-EB43-9C0F-55DAB08BA3F9}" srcOrd="0" destOrd="0" presId="urn:microsoft.com/office/officeart/2005/8/layout/orgChart1"/>
    <dgm:cxn modelId="{4632732F-3074-964D-AB65-05E2AD193865}" type="presParOf" srcId="{A79CF6E3-9E3E-7745-A9AE-2EAB19DE8872}" destId="{D7DD17FD-6CCA-B147-8A0B-E35DB621A2D6}" srcOrd="1" destOrd="0" presId="urn:microsoft.com/office/officeart/2005/8/layout/orgChart1"/>
    <dgm:cxn modelId="{53FB2083-C990-114A-83C8-E25BD3BC1A89}" type="presParOf" srcId="{EE2790BE-7465-2D4D-A00D-60A25BFCDE04}" destId="{0447AFE8-63EC-1C41-9D9C-39BE8D867A58}" srcOrd="1" destOrd="0" presId="urn:microsoft.com/office/officeart/2005/8/layout/orgChart1"/>
    <dgm:cxn modelId="{61BE7858-9CB2-F948-BBB5-5A367D515D83}" type="presParOf" srcId="{EE2790BE-7465-2D4D-A00D-60A25BFCDE04}" destId="{86B1A6B3-1831-2642-985A-DAFCD3969261}" srcOrd="2" destOrd="0" presId="urn:microsoft.com/office/officeart/2005/8/layout/orgChart1"/>
    <dgm:cxn modelId="{248A358C-B37F-0446-8D75-56BE396EA994}" type="presParOf" srcId="{86B1A6B3-1831-2642-985A-DAFCD3969261}" destId="{6B25F277-5B73-5F42-86A1-05E8B81CF428}" srcOrd="0" destOrd="0" presId="urn:microsoft.com/office/officeart/2005/8/layout/orgChart1"/>
    <dgm:cxn modelId="{39A1E938-0CB5-5E43-854D-9B61AAA3E620}" type="presParOf" srcId="{86B1A6B3-1831-2642-985A-DAFCD3969261}" destId="{9F459C37-93B1-544B-A20B-282FF1ADC0B7}" srcOrd="1" destOrd="0" presId="urn:microsoft.com/office/officeart/2005/8/layout/orgChart1"/>
    <dgm:cxn modelId="{A6BACBE5-04D0-B746-A7C1-16D664A5BC7D}" type="presParOf" srcId="{9F459C37-93B1-544B-A20B-282FF1ADC0B7}" destId="{3B6E9BBE-25C5-A04F-877C-CA89FFC35861}" srcOrd="0" destOrd="0" presId="urn:microsoft.com/office/officeart/2005/8/layout/orgChart1"/>
    <dgm:cxn modelId="{25400561-49AC-2240-8BE5-5C119FCFD63B}" type="presParOf" srcId="{3B6E9BBE-25C5-A04F-877C-CA89FFC35861}" destId="{E01EDC30-EFF4-7248-9080-549522B61ECC}" srcOrd="0" destOrd="0" presId="urn:microsoft.com/office/officeart/2005/8/layout/orgChart1"/>
    <dgm:cxn modelId="{070470F2-295E-7C4D-8732-E005B6664DA6}" type="presParOf" srcId="{3B6E9BBE-25C5-A04F-877C-CA89FFC35861}" destId="{95448C6B-6471-3842-9761-580C083C48DD}" srcOrd="1" destOrd="0" presId="urn:microsoft.com/office/officeart/2005/8/layout/orgChart1"/>
    <dgm:cxn modelId="{B548FC62-5E9B-5849-A2CE-567D4B01D680}" type="presParOf" srcId="{9F459C37-93B1-544B-A20B-282FF1ADC0B7}" destId="{F9AAC8AE-CC50-3C49-9AB5-833ABE1B4814}" srcOrd="1" destOrd="0" presId="urn:microsoft.com/office/officeart/2005/8/layout/orgChart1"/>
    <dgm:cxn modelId="{F4357346-39BD-1047-B3BE-BBD0F0C2CEA7}" type="presParOf" srcId="{9F459C37-93B1-544B-A20B-282FF1ADC0B7}" destId="{5EE4DC76-CF71-B244-ADA9-5166FB39F173}" srcOrd="2" destOrd="0" presId="urn:microsoft.com/office/officeart/2005/8/layout/orgChart1"/>
    <dgm:cxn modelId="{F2F9124A-5E44-D540-B136-F79AC686A437}" type="presParOf" srcId="{86B1A6B3-1831-2642-985A-DAFCD3969261}" destId="{A5A9B29D-B0FA-B143-ADAE-4C0F6774B455}" srcOrd="2" destOrd="0" presId="urn:microsoft.com/office/officeart/2005/8/layout/orgChart1"/>
    <dgm:cxn modelId="{4A1261B5-397D-BE41-B32A-802E88A56F12}" type="presParOf" srcId="{86B1A6B3-1831-2642-985A-DAFCD3969261}" destId="{557B71BD-2030-3142-9C8D-36615BBA68F4}" srcOrd="3" destOrd="0" presId="urn:microsoft.com/office/officeart/2005/8/layout/orgChart1"/>
    <dgm:cxn modelId="{EB6CD76E-EDFB-754E-9FC2-823A6BB73A30}" type="presParOf" srcId="{557B71BD-2030-3142-9C8D-36615BBA68F4}" destId="{37B15A76-BCD6-B84F-9CC1-C6DDC9274016}" srcOrd="0" destOrd="0" presId="urn:microsoft.com/office/officeart/2005/8/layout/orgChart1"/>
    <dgm:cxn modelId="{67514994-65CB-C249-83A9-00E28E5332EB}" type="presParOf" srcId="{37B15A76-BCD6-B84F-9CC1-C6DDC9274016}" destId="{75A66554-6FFE-2A41-A5E6-EA441E8D4326}" srcOrd="0" destOrd="0" presId="urn:microsoft.com/office/officeart/2005/8/layout/orgChart1"/>
    <dgm:cxn modelId="{FA9359DE-4E27-284A-9ED9-3F805BFB97FC}" type="presParOf" srcId="{37B15A76-BCD6-B84F-9CC1-C6DDC9274016}" destId="{05B82C49-99DD-9F43-9D84-8211B207D9AB}" srcOrd="1" destOrd="0" presId="urn:microsoft.com/office/officeart/2005/8/layout/orgChart1"/>
    <dgm:cxn modelId="{3AE9FFA7-C25B-774A-976D-DD665BC3A5B0}" type="presParOf" srcId="{557B71BD-2030-3142-9C8D-36615BBA68F4}" destId="{5E75706F-B90D-6D4A-807B-4AD99CDD6E57}" srcOrd="1" destOrd="0" presId="urn:microsoft.com/office/officeart/2005/8/layout/orgChart1"/>
    <dgm:cxn modelId="{5E32763D-6D47-3947-B0BB-0F96A3E03211}" type="presParOf" srcId="{557B71BD-2030-3142-9C8D-36615BBA68F4}" destId="{2E29047A-215F-E14E-AF51-AC73E6F111D3}" srcOrd="2" destOrd="0" presId="urn:microsoft.com/office/officeart/2005/8/layout/orgChart1"/>
    <dgm:cxn modelId="{1F5F6368-100C-DD4A-A193-5160961C944D}" type="presParOf" srcId="{86B1A6B3-1831-2642-985A-DAFCD3969261}" destId="{69AA39BC-D2BA-D946-A6FE-8885210D691B}" srcOrd="4" destOrd="0" presId="urn:microsoft.com/office/officeart/2005/8/layout/orgChart1"/>
    <dgm:cxn modelId="{E2FDD010-5849-114A-9CD2-FD01FACC2DE5}" type="presParOf" srcId="{86B1A6B3-1831-2642-985A-DAFCD3969261}" destId="{D37511BE-787C-324E-9655-BFB3738C3B95}" srcOrd="5" destOrd="0" presId="urn:microsoft.com/office/officeart/2005/8/layout/orgChart1"/>
    <dgm:cxn modelId="{F6667BE9-80D4-9641-8C1F-46B21C3A8A93}" type="presParOf" srcId="{D37511BE-787C-324E-9655-BFB3738C3B95}" destId="{6ADB11A8-CF77-6343-BA3E-466B7851A5B7}" srcOrd="0" destOrd="0" presId="urn:microsoft.com/office/officeart/2005/8/layout/orgChart1"/>
    <dgm:cxn modelId="{3D5CBBDE-2E66-4F4C-A641-A78E7A5C62FF}" type="presParOf" srcId="{6ADB11A8-CF77-6343-BA3E-466B7851A5B7}" destId="{823F062E-527C-8E40-AE97-4D27EF25AF59}" srcOrd="0" destOrd="0" presId="urn:microsoft.com/office/officeart/2005/8/layout/orgChart1"/>
    <dgm:cxn modelId="{14289EB1-BD2F-6D46-A353-C2E2902D4608}" type="presParOf" srcId="{6ADB11A8-CF77-6343-BA3E-466B7851A5B7}" destId="{074840B4-CA16-D645-875B-3A05998A8888}" srcOrd="1" destOrd="0" presId="urn:microsoft.com/office/officeart/2005/8/layout/orgChart1"/>
    <dgm:cxn modelId="{E97BE749-4FAE-1C40-86B1-4974822FA319}" type="presParOf" srcId="{D37511BE-787C-324E-9655-BFB3738C3B95}" destId="{DF67FB31-CFAA-8C49-8174-3CFEBC295AD7}" srcOrd="1" destOrd="0" presId="urn:microsoft.com/office/officeart/2005/8/layout/orgChart1"/>
    <dgm:cxn modelId="{CE02B172-F7B3-5C41-9D2D-1609CB3894AC}" type="presParOf" srcId="{D37511BE-787C-324E-9655-BFB3738C3B95}" destId="{EC151D72-050D-EA4B-B446-4243ADC01850}" srcOrd="2" destOrd="0" presId="urn:microsoft.com/office/officeart/2005/8/layout/orgChart1"/>
    <dgm:cxn modelId="{F2FB8253-7F63-4C4C-B69A-17F98464164A}" type="presParOf" srcId="{86B1A6B3-1831-2642-985A-DAFCD3969261}" destId="{71969B2F-2E75-D643-A0CD-E189D9B68FF7}" srcOrd="6" destOrd="0" presId="urn:microsoft.com/office/officeart/2005/8/layout/orgChart1"/>
    <dgm:cxn modelId="{17DC9749-02C5-BA4C-B47A-4E96ECDFB7BB}" type="presParOf" srcId="{86B1A6B3-1831-2642-985A-DAFCD3969261}" destId="{CE4033FE-ED27-604D-85D0-7EFD735082D6}" srcOrd="7" destOrd="0" presId="urn:microsoft.com/office/officeart/2005/8/layout/orgChart1"/>
    <dgm:cxn modelId="{0515BC13-2DCF-154B-BFFD-DCCC81A0F35C}" type="presParOf" srcId="{CE4033FE-ED27-604D-85D0-7EFD735082D6}" destId="{5E74552C-DBD8-884A-81D4-33F4D26BBF60}" srcOrd="0" destOrd="0" presId="urn:microsoft.com/office/officeart/2005/8/layout/orgChart1"/>
    <dgm:cxn modelId="{F135D08A-86A1-8244-82A0-78CB29EF95B0}" type="presParOf" srcId="{5E74552C-DBD8-884A-81D4-33F4D26BBF60}" destId="{E713149F-693D-E94D-88C7-61260DD40C50}" srcOrd="0" destOrd="0" presId="urn:microsoft.com/office/officeart/2005/8/layout/orgChart1"/>
    <dgm:cxn modelId="{B22E0D0F-75C5-E946-A2F2-FBAE60A3A740}" type="presParOf" srcId="{5E74552C-DBD8-884A-81D4-33F4D26BBF60}" destId="{6DE43DE9-8D32-6446-9B15-5AC2A492CBB6}" srcOrd="1" destOrd="0" presId="urn:microsoft.com/office/officeart/2005/8/layout/orgChart1"/>
    <dgm:cxn modelId="{AD580A85-CDA0-B847-B234-C36206F422D0}" type="presParOf" srcId="{CE4033FE-ED27-604D-85D0-7EFD735082D6}" destId="{CD27A6D5-AFEC-414E-8650-352B9324190C}" srcOrd="1" destOrd="0" presId="urn:microsoft.com/office/officeart/2005/8/layout/orgChart1"/>
    <dgm:cxn modelId="{E4B46D76-71EC-1545-8189-71C2239048C5}" type="presParOf" srcId="{CE4033FE-ED27-604D-85D0-7EFD735082D6}" destId="{1A87C7D5-1F31-0541-8F42-055CC183CB5F}" srcOrd="2" destOrd="0" presId="urn:microsoft.com/office/officeart/2005/8/layout/orgChart1"/>
    <dgm:cxn modelId="{105017ED-72A7-4E46-B11A-CE57A8A577F3}" type="presParOf" srcId="{86B1A6B3-1831-2642-985A-DAFCD3969261}" destId="{74B38C86-10C3-174B-BE8B-C44C3AE07523}" srcOrd="8" destOrd="0" presId="urn:microsoft.com/office/officeart/2005/8/layout/orgChart1"/>
    <dgm:cxn modelId="{F22065B9-B538-7C48-8EAE-7DE8FD118E91}" type="presParOf" srcId="{86B1A6B3-1831-2642-985A-DAFCD3969261}" destId="{2E270570-73B1-8549-9E99-604A67D9E2C5}" srcOrd="9" destOrd="0" presId="urn:microsoft.com/office/officeart/2005/8/layout/orgChart1"/>
    <dgm:cxn modelId="{C2DD1031-E643-4446-9411-7877C21CCB49}" type="presParOf" srcId="{2E270570-73B1-8549-9E99-604A67D9E2C5}" destId="{F6625801-2326-354D-BC44-E9027A1402A8}" srcOrd="0" destOrd="0" presId="urn:microsoft.com/office/officeart/2005/8/layout/orgChart1"/>
    <dgm:cxn modelId="{505FD522-ADA3-AE43-AA51-0262AF5656EB}" type="presParOf" srcId="{F6625801-2326-354D-BC44-E9027A1402A8}" destId="{F83A904D-106C-7447-8B6B-355E557C5981}" srcOrd="0" destOrd="0" presId="urn:microsoft.com/office/officeart/2005/8/layout/orgChart1"/>
    <dgm:cxn modelId="{927F6D8C-A380-A942-AFFA-AA4F59A66227}" type="presParOf" srcId="{F6625801-2326-354D-BC44-E9027A1402A8}" destId="{97B5850C-A467-DA41-88D1-D2E915D310AF}" srcOrd="1" destOrd="0" presId="urn:microsoft.com/office/officeart/2005/8/layout/orgChart1"/>
    <dgm:cxn modelId="{B55813CA-1FC9-DD42-8FE7-580B8E6956F9}" type="presParOf" srcId="{2E270570-73B1-8549-9E99-604A67D9E2C5}" destId="{B174B53B-5E40-034A-9C4A-C50898FDA7AC}" srcOrd="1" destOrd="0" presId="urn:microsoft.com/office/officeart/2005/8/layout/orgChart1"/>
    <dgm:cxn modelId="{0CC89890-6959-5E4B-B4EC-5DB334697A02}" type="presParOf" srcId="{2E270570-73B1-8549-9E99-604A67D9E2C5}" destId="{B8EE4E64-3B31-4849-8966-27BB7B901F4E}" srcOrd="2" destOrd="0" presId="urn:microsoft.com/office/officeart/2005/8/layout/orgChart1"/>
    <dgm:cxn modelId="{79A2B78C-44A3-8241-BA0F-6D528A996EE0}" type="presParOf" srcId="{86B1A6B3-1831-2642-985A-DAFCD3969261}" destId="{1CA1C93D-0410-984F-8605-C20118AC3B24}" srcOrd="10" destOrd="0" presId="urn:microsoft.com/office/officeart/2005/8/layout/orgChart1"/>
    <dgm:cxn modelId="{41EADE8F-1ECE-0C4D-8CFD-8771A353F267}" type="presParOf" srcId="{86B1A6B3-1831-2642-985A-DAFCD3969261}" destId="{5F168B48-A301-5F4D-AC0D-1715B4209DB0}" srcOrd="11" destOrd="0" presId="urn:microsoft.com/office/officeart/2005/8/layout/orgChart1"/>
    <dgm:cxn modelId="{4E85134A-6034-7141-9642-856C50D853F5}" type="presParOf" srcId="{5F168B48-A301-5F4D-AC0D-1715B4209DB0}" destId="{6DFE1142-3613-294D-9A2A-82A3A6FD8E67}" srcOrd="0" destOrd="0" presId="urn:microsoft.com/office/officeart/2005/8/layout/orgChart1"/>
    <dgm:cxn modelId="{E04F270D-5656-4544-BCD3-6831F47D04C1}" type="presParOf" srcId="{6DFE1142-3613-294D-9A2A-82A3A6FD8E67}" destId="{5708EBFB-0A84-B34A-91B5-D8E521396EB8}" srcOrd="0" destOrd="0" presId="urn:microsoft.com/office/officeart/2005/8/layout/orgChart1"/>
    <dgm:cxn modelId="{A55702FC-74A2-F147-AE1D-B3523F196095}" type="presParOf" srcId="{6DFE1142-3613-294D-9A2A-82A3A6FD8E67}" destId="{9759ABFD-6127-1049-B0CC-67D5979A740A}" srcOrd="1" destOrd="0" presId="urn:microsoft.com/office/officeart/2005/8/layout/orgChart1"/>
    <dgm:cxn modelId="{C8A1B7C3-CC21-BA43-BA48-18CF60B121E3}" type="presParOf" srcId="{5F168B48-A301-5F4D-AC0D-1715B4209DB0}" destId="{16202449-E6B0-A348-915E-EEA659E88E06}" srcOrd="1" destOrd="0" presId="urn:microsoft.com/office/officeart/2005/8/layout/orgChart1"/>
    <dgm:cxn modelId="{2B5D53D1-3930-084F-8DAE-740E11ED04D5}" type="presParOf" srcId="{5F168B48-A301-5F4D-AC0D-1715B4209DB0}" destId="{AB902A50-BBF1-7149-A5FC-2481E3EED0C1}" srcOrd="2" destOrd="0" presId="urn:microsoft.com/office/officeart/2005/8/layout/orgChart1"/>
    <dgm:cxn modelId="{3A8991C7-F1BB-A547-9165-77F3626111DD}" type="presParOf" srcId="{86B1A6B3-1831-2642-985A-DAFCD3969261}" destId="{820BEF0B-B760-9144-BD89-59880C6F40AF}" srcOrd="12" destOrd="0" presId="urn:microsoft.com/office/officeart/2005/8/layout/orgChart1"/>
    <dgm:cxn modelId="{AEB44BCC-C5E1-4346-B43C-D77704989E28}" type="presParOf" srcId="{86B1A6B3-1831-2642-985A-DAFCD3969261}" destId="{11B15803-1519-B54C-B872-BF487BD884B6}" srcOrd="13" destOrd="0" presId="urn:microsoft.com/office/officeart/2005/8/layout/orgChart1"/>
    <dgm:cxn modelId="{5B16F4EC-C34F-DE4D-84DA-01266046838A}" type="presParOf" srcId="{11B15803-1519-B54C-B872-BF487BD884B6}" destId="{B5BA55E6-350E-504C-8762-558A319933C9}" srcOrd="0" destOrd="0" presId="urn:microsoft.com/office/officeart/2005/8/layout/orgChart1"/>
    <dgm:cxn modelId="{0D164E10-66D5-D748-AA03-A53EF54E1883}" type="presParOf" srcId="{B5BA55E6-350E-504C-8762-558A319933C9}" destId="{D0EF3024-2113-564A-A455-60346E7BD184}" srcOrd="0" destOrd="0" presId="urn:microsoft.com/office/officeart/2005/8/layout/orgChart1"/>
    <dgm:cxn modelId="{16A5D11D-7075-DF4B-981E-1E69053C5A10}" type="presParOf" srcId="{B5BA55E6-350E-504C-8762-558A319933C9}" destId="{0ED48619-6F9E-494E-9A34-143693D8A49A}" srcOrd="1" destOrd="0" presId="urn:microsoft.com/office/officeart/2005/8/layout/orgChart1"/>
    <dgm:cxn modelId="{FBDDDD64-A0DB-CF46-A6B7-22FF590C319D}" type="presParOf" srcId="{11B15803-1519-B54C-B872-BF487BD884B6}" destId="{0675DC12-B04F-7548-B97B-7D3CABED6479}" srcOrd="1" destOrd="0" presId="urn:microsoft.com/office/officeart/2005/8/layout/orgChart1"/>
    <dgm:cxn modelId="{9161E2EC-E80F-1940-838D-F686935D6B0C}" type="presParOf" srcId="{11B15803-1519-B54C-B872-BF487BD884B6}" destId="{45A760FA-1FEB-AA45-9BBB-C8A7D128E563}" srcOrd="2" destOrd="0" presId="urn:microsoft.com/office/officeart/2005/8/layout/orgChart1"/>
    <dgm:cxn modelId="{20442CD1-4E0F-6041-A7B9-88B4DC5B6C1D}" type="presParOf" srcId="{86B1A6B3-1831-2642-985A-DAFCD3969261}" destId="{44CEC3D1-A7E8-8642-BDB1-CA033CD77E1D}" srcOrd="14" destOrd="0" presId="urn:microsoft.com/office/officeart/2005/8/layout/orgChart1"/>
    <dgm:cxn modelId="{4ECF1CD9-15AD-1D40-B654-8F8C18D58CB3}" type="presParOf" srcId="{86B1A6B3-1831-2642-985A-DAFCD3969261}" destId="{A46817CA-7B03-174C-ADE7-685A9E609719}" srcOrd="15" destOrd="0" presId="urn:microsoft.com/office/officeart/2005/8/layout/orgChart1"/>
    <dgm:cxn modelId="{D86FEBAF-5CB3-1344-9044-67C93EB1AAE8}" type="presParOf" srcId="{A46817CA-7B03-174C-ADE7-685A9E609719}" destId="{D50066FC-6DCB-1A47-B812-5F62F3CE5EBC}" srcOrd="0" destOrd="0" presId="urn:microsoft.com/office/officeart/2005/8/layout/orgChart1"/>
    <dgm:cxn modelId="{9B2CDB50-06E2-A74F-A6AC-44CB750006B5}" type="presParOf" srcId="{D50066FC-6DCB-1A47-B812-5F62F3CE5EBC}" destId="{8B9029DE-DB16-E141-879D-78788799E57A}" srcOrd="0" destOrd="0" presId="urn:microsoft.com/office/officeart/2005/8/layout/orgChart1"/>
    <dgm:cxn modelId="{37B2B1A8-2ABB-D944-83E5-6C408D57EAF0}" type="presParOf" srcId="{D50066FC-6DCB-1A47-B812-5F62F3CE5EBC}" destId="{59A532CB-9ADE-CF45-95FF-C6F447D2D79D}" srcOrd="1" destOrd="0" presId="urn:microsoft.com/office/officeart/2005/8/layout/orgChart1"/>
    <dgm:cxn modelId="{005F4978-088C-5A41-A2AB-473DE24F93E1}" type="presParOf" srcId="{A46817CA-7B03-174C-ADE7-685A9E609719}" destId="{1C58D463-57C2-E64A-97F9-FDF60378E751}" srcOrd="1" destOrd="0" presId="urn:microsoft.com/office/officeart/2005/8/layout/orgChart1"/>
    <dgm:cxn modelId="{6BB24CDE-FA86-8A4D-8C8A-CC82C0747B9E}" type="presParOf" srcId="{A46817CA-7B03-174C-ADE7-685A9E609719}" destId="{0057BB12-AA5D-5D40-8A53-E93A6E60D43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EC3D1-A7E8-8642-BDB1-CA033CD77E1D}">
      <dsp:nvSpPr>
        <dsp:cNvPr id="0" name=""/>
        <dsp:cNvSpPr/>
      </dsp:nvSpPr>
      <dsp:spPr>
        <a:xfrm>
          <a:off x="1027215" y="1267918"/>
          <a:ext cx="97561" cy="2406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6520"/>
              </a:lnTo>
              <a:lnTo>
                <a:pt x="97561" y="240652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BEF0B-B760-9144-BD89-59880C6F40AF}">
      <dsp:nvSpPr>
        <dsp:cNvPr id="0" name=""/>
        <dsp:cNvSpPr/>
      </dsp:nvSpPr>
      <dsp:spPr>
        <a:xfrm>
          <a:off x="929653" y="1267918"/>
          <a:ext cx="97561" cy="2406520"/>
        </a:xfrm>
        <a:custGeom>
          <a:avLst/>
          <a:gdLst/>
          <a:ahLst/>
          <a:cxnLst/>
          <a:rect l="0" t="0" r="0" b="0"/>
          <a:pathLst>
            <a:path>
              <a:moveTo>
                <a:pt x="97561" y="0"/>
              </a:moveTo>
              <a:lnTo>
                <a:pt x="97561" y="2406520"/>
              </a:lnTo>
              <a:lnTo>
                <a:pt x="0" y="240652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1C93D-0410-984F-8605-C20118AC3B24}">
      <dsp:nvSpPr>
        <dsp:cNvPr id="0" name=""/>
        <dsp:cNvSpPr/>
      </dsp:nvSpPr>
      <dsp:spPr>
        <a:xfrm>
          <a:off x="1027215" y="1267918"/>
          <a:ext cx="97561" cy="1746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6818"/>
              </a:lnTo>
              <a:lnTo>
                <a:pt x="97561" y="174681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38C86-10C3-174B-BE8B-C44C3AE07523}">
      <dsp:nvSpPr>
        <dsp:cNvPr id="0" name=""/>
        <dsp:cNvSpPr/>
      </dsp:nvSpPr>
      <dsp:spPr>
        <a:xfrm>
          <a:off x="929653" y="1267918"/>
          <a:ext cx="97561" cy="1746818"/>
        </a:xfrm>
        <a:custGeom>
          <a:avLst/>
          <a:gdLst/>
          <a:ahLst/>
          <a:cxnLst/>
          <a:rect l="0" t="0" r="0" b="0"/>
          <a:pathLst>
            <a:path>
              <a:moveTo>
                <a:pt x="97561" y="0"/>
              </a:moveTo>
              <a:lnTo>
                <a:pt x="97561" y="1746818"/>
              </a:lnTo>
              <a:lnTo>
                <a:pt x="0" y="174681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69B2F-2E75-D643-A0CD-E189D9B68FF7}">
      <dsp:nvSpPr>
        <dsp:cNvPr id="0" name=""/>
        <dsp:cNvSpPr/>
      </dsp:nvSpPr>
      <dsp:spPr>
        <a:xfrm>
          <a:off x="1027215" y="1267918"/>
          <a:ext cx="97561" cy="1087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7115"/>
              </a:lnTo>
              <a:lnTo>
                <a:pt x="97561" y="108711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AA39BC-D2BA-D946-A6FE-8885210D691B}">
      <dsp:nvSpPr>
        <dsp:cNvPr id="0" name=""/>
        <dsp:cNvSpPr/>
      </dsp:nvSpPr>
      <dsp:spPr>
        <a:xfrm>
          <a:off x="929653" y="1267918"/>
          <a:ext cx="97561" cy="1087115"/>
        </a:xfrm>
        <a:custGeom>
          <a:avLst/>
          <a:gdLst/>
          <a:ahLst/>
          <a:cxnLst/>
          <a:rect l="0" t="0" r="0" b="0"/>
          <a:pathLst>
            <a:path>
              <a:moveTo>
                <a:pt x="97561" y="0"/>
              </a:moveTo>
              <a:lnTo>
                <a:pt x="97561" y="1087115"/>
              </a:lnTo>
              <a:lnTo>
                <a:pt x="0" y="108711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9B29D-B0FA-B143-ADAE-4C0F6774B455}">
      <dsp:nvSpPr>
        <dsp:cNvPr id="0" name=""/>
        <dsp:cNvSpPr/>
      </dsp:nvSpPr>
      <dsp:spPr>
        <a:xfrm>
          <a:off x="1027215" y="1267918"/>
          <a:ext cx="97561" cy="427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412"/>
              </a:lnTo>
              <a:lnTo>
                <a:pt x="97561" y="42741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5F277-5B73-5F42-86A1-05E8B81CF428}">
      <dsp:nvSpPr>
        <dsp:cNvPr id="0" name=""/>
        <dsp:cNvSpPr/>
      </dsp:nvSpPr>
      <dsp:spPr>
        <a:xfrm>
          <a:off x="929653" y="1267918"/>
          <a:ext cx="97561" cy="427412"/>
        </a:xfrm>
        <a:custGeom>
          <a:avLst/>
          <a:gdLst/>
          <a:ahLst/>
          <a:cxnLst/>
          <a:rect l="0" t="0" r="0" b="0"/>
          <a:pathLst>
            <a:path>
              <a:moveTo>
                <a:pt x="97561" y="0"/>
              </a:moveTo>
              <a:lnTo>
                <a:pt x="97561" y="427412"/>
              </a:lnTo>
              <a:lnTo>
                <a:pt x="0" y="42741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A96B7-1E4C-EB43-9C0F-55DAB08BA3F9}">
      <dsp:nvSpPr>
        <dsp:cNvPr id="0" name=""/>
        <dsp:cNvSpPr/>
      </dsp:nvSpPr>
      <dsp:spPr>
        <a:xfrm>
          <a:off x="12012" y="803339"/>
          <a:ext cx="2030406" cy="4645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DATAFRAME</a:t>
          </a:r>
        </a:p>
      </dsp:txBody>
      <dsp:txXfrm>
        <a:off x="12012" y="803339"/>
        <a:ext cx="2030406" cy="464579"/>
      </dsp:txXfrm>
    </dsp:sp>
    <dsp:sp modelId="{E01EDC30-EFF4-7248-9080-549522B61ECC}">
      <dsp:nvSpPr>
        <dsp:cNvPr id="0" name=""/>
        <dsp:cNvSpPr/>
      </dsp:nvSpPr>
      <dsp:spPr>
        <a:xfrm>
          <a:off x="495" y="1463041"/>
          <a:ext cx="929158" cy="464579"/>
        </a:xfrm>
        <a:prstGeom prst="rect">
          <a:avLst/>
        </a:pr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InvoiceNo</a:t>
          </a:r>
          <a:endParaRPr lang="en-GB" sz="1400" b="1" kern="1200" dirty="0">
            <a:solidFill>
              <a:schemeClr val="tx1"/>
            </a:solidFill>
          </a:endParaRPr>
        </a:p>
      </dsp:txBody>
      <dsp:txXfrm>
        <a:off x="495" y="1463041"/>
        <a:ext cx="929158" cy="464579"/>
      </dsp:txXfrm>
    </dsp:sp>
    <dsp:sp modelId="{75A66554-6FFE-2A41-A5E6-EA441E8D4326}">
      <dsp:nvSpPr>
        <dsp:cNvPr id="0" name=""/>
        <dsp:cNvSpPr/>
      </dsp:nvSpPr>
      <dsp:spPr>
        <a:xfrm>
          <a:off x="1124777" y="1463041"/>
          <a:ext cx="929158" cy="4645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StockCode</a:t>
          </a:r>
          <a:endParaRPr lang="en-GB" sz="1400" kern="1200" dirty="0"/>
        </a:p>
      </dsp:txBody>
      <dsp:txXfrm>
        <a:off x="1124777" y="1463041"/>
        <a:ext cx="929158" cy="464579"/>
      </dsp:txXfrm>
    </dsp:sp>
    <dsp:sp modelId="{823F062E-527C-8E40-AE97-4D27EF25AF59}">
      <dsp:nvSpPr>
        <dsp:cNvPr id="0" name=""/>
        <dsp:cNvSpPr/>
      </dsp:nvSpPr>
      <dsp:spPr>
        <a:xfrm>
          <a:off x="495" y="2122744"/>
          <a:ext cx="929158" cy="4645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Description</a:t>
          </a:r>
        </a:p>
      </dsp:txBody>
      <dsp:txXfrm>
        <a:off x="495" y="2122744"/>
        <a:ext cx="929158" cy="464579"/>
      </dsp:txXfrm>
    </dsp:sp>
    <dsp:sp modelId="{E713149F-693D-E94D-88C7-61260DD40C50}">
      <dsp:nvSpPr>
        <dsp:cNvPr id="0" name=""/>
        <dsp:cNvSpPr/>
      </dsp:nvSpPr>
      <dsp:spPr>
        <a:xfrm>
          <a:off x="1124777" y="2122744"/>
          <a:ext cx="929158" cy="4645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Quantity</a:t>
          </a:r>
        </a:p>
      </dsp:txBody>
      <dsp:txXfrm>
        <a:off x="1124777" y="2122744"/>
        <a:ext cx="929158" cy="464579"/>
      </dsp:txXfrm>
    </dsp:sp>
    <dsp:sp modelId="{F83A904D-106C-7447-8B6B-355E557C5981}">
      <dsp:nvSpPr>
        <dsp:cNvPr id="0" name=""/>
        <dsp:cNvSpPr/>
      </dsp:nvSpPr>
      <dsp:spPr>
        <a:xfrm>
          <a:off x="495" y="2782446"/>
          <a:ext cx="929158" cy="4645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InvoiceDate</a:t>
          </a:r>
          <a:endParaRPr lang="en-GB" sz="1400" kern="1200" dirty="0"/>
        </a:p>
      </dsp:txBody>
      <dsp:txXfrm>
        <a:off x="495" y="2782446"/>
        <a:ext cx="929158" cy="464579"/>
      </dsp:txXfrm>
    </dsp:sp>
    <dsp:sp modelId="{5708EBFB-0A84-B34A-91B5-D8E521396EB8}">
      <dsp:nvSpPr>
        <dsp:cNvPr id="0" name=""/>
        <dsp:cNvSpPr/>
      </dsp:nvSpPr>
      <dsp:spPr>
        <a:xfrm>
          <a:off x="1124777" y="2782446"/>
          <a:ext cx="929158" cy="4645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UnitePrice</a:t>
          </a:r>
          <a:endParaRPr lang="en-GB" sz="1400" kern="1200" dirty="0"/>
        </a:p>
      </dsp:txBody>
      <dsp:txXfrm>
        <a:off x="1124777" y="2782446"/>
        <a:ext cx="929158" cy="464579"/>
      </dsp:txXfrm>
    </dsp:sp>
    <dsp:sp modelId="{D0EF3024-2113-564A-A455-60346E7BD184}">
      <dsp:nvSpPr>
        <dsp:cNvPr id="0" name=""/>
        <dsp:cNvSpPr/>
      </dsp:nvSpPr>
      <dsp:spPr>
        <a:xfrm>
          <a:off x="495" y="3442149"/>
          <a:ext cx="929158" cy="4645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CustomerID</a:t>
          </a:r>
          <a:endParaRPr lang="en-GB" sz="1400" kern="1200" dirty="0"/>
        </a:p>
      </dsp:txBody>
      <dsp:txXfrm>
        <a:off x="495" y="3442149"/>
        <a:ext cx="929158" cy="464579"/>
      </dsp:txXfrm>
    </dsp:sp>
    <dsp:sp modelId="{8B9029DE-DB16-E141-879D-78788799E57A}">
      <dsp:nvSpPr>
        <dsp:cNvPr id="0" name=""/>
        <dsp:cNvSpPr/>
      </dsp:nvSpPr>
      <dsp:spPr>
        <a:xfrm>
          <a:off x="1124777" y="3442149"/>
          <a:ext cx="929158" cy="4645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Country</a:t>
          </a:r>
        </a:p>
      </dsp:txBody>
      <dsp:txXfrm>
        <a:off x="1124777" y="3442149"/>
        <a:ext cx="929158" cy="464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75E1E-E7B2-93D3-4782-52CA9DD9E0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36372-48D3-3629-C6CB-E0D67487CB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50BA-8914-8647-9E5D-ED209B28430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6B92-DB65-9BC6-4031-BC3C06208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0AB85-21C3-9CFD-2217-3FA0AC2EA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A20E0-159A-9445-9EF1-F05060324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55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6E123-5C0B-B74F-9769-36F9EB76091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0FD85-295E-A64B-925D-1E3639811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4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42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Musterileri</a:t>
            </a:r>
            <a:r>
              <a:rPr lang="en-US" dirty="0"/>
              <a:t> </a:t>
            </a:r>
            <a:r>
              <a:rPr lang="en-US" dirty="0" err="1"/>
              <a:t>elimizde</a:t>
            </a:r>
            <a:r>
              <a:rPr lang="en-US" dirty="0"/>
              <a:t> </a:t>
            </a:r>
            <a:r>
              <a:rPr lang="en-US" dirty="0" err="1"/>
              <a:t>tutmak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ne </a:t>
            </a:r>
            <a:r>
              <a:rPr lang="en-US" dirty="0" err="1"/>
              <a:t>yapmamiz</a:t>
            </a:r>
            <a:r>
              <a:rPr lang="en-US" dirty="0"/>
              <a:t> </a:t>
            </a:r>
            <a:r>
              <a:rPr lang="en-US" dirty="0" err="1"/>
              <a:t>lazim</a:t>
            </a:r>
            <a:r>
              <a:rPr lang="en-US" dirty="0"/>
              <a:t>, vs </a:t>
            </a:r>
          </a:p>
          <a:p>
            <a:r>
              <a:rPr lang="en-US" dirty="0"/>
              <a:t>Datetime import </a:t>
            </a:r>
            <a:r>
              <a:rPr lang="en-US" dirty="0" err="1"/>
              <a:t>gerekiyor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cok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 </a:t>
            </a:r>
            <a:r>
              <a:rPr lang="en-US" dirty="0" err="1"/>
              <a:t>uk</a:t>
            </a:r>
            <a:r>
              <a:rPr lang="en-US" dirty="0"/>
              <a:t> </a:t>
            </a:r>
            <a:r>
              <a:rPr lang="en-US" dirty="0" err="1"/>
              <a:t>oldugu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df_uk</a:t>
            </a:r>
            <a:r>
              <a:rPr lang="en-US" dirty="0"/>
              <a:t> </a:t>
            </a:r>
            <a:r>
              <a:rPr lang="en-US" dirty="0" err="1"/>
              <a:t>inceliyoruz</a:t>
            </a:r>
            <a:r>
              <a:rPr lang="en-US" dirty="0"/>
              <a:t>,</a:t>
            </a:r>
          </a:p>
          <a:p>
            <a:r>
              <a:rPr lang="en-US" dirty="0" err="1"/>
              <a:t>Referans</a:t>
            </a:r>
            <a:r>
              <a:rPr lang="en-US" dirty="0"/>
              <a:t> zaman </a:t>
            </a:r>
            <a:r>
              <a:rPr lang="en-US" dirty="0" err="1"/>
              <a:t>belirleyerek</a:t>
            </a:r>
            <a:r>
              <a:rPr lang="en-US" dirty="0"/>
              <a:t> </a:t>
            </a:r>
            <a:r>
              <a:rPr lang="en-US" dirty="0" err="1"/>
              <a:t>inceleme</a:t>
            </a:r>
            <a:r>
              <a:rPr lang="en-US" dirty="0"/>
              <a:t> </a:t>
            </a:r>
            <a:r>
              <a:rPr lang="en-US" dirty="0" err="1"/>
              <a:t>yapiyoruz</a:t>
            </a:r>
            <a:r>
              <a:rPr lang="en-US" dirty="0"/>
              <a:t>, </a:t>
            </a:r>
            <a:r>
              <a:rPr lang="en-US" dirty="0" err="1"/>
              <a:t>recent_day</a:t>
            </a:r>
            <a:r>
              <a:rPr lang="en-US" dirty="0"/>
              <a:t> = </a:t>
            </a:r>
            <a:r>
              <a:rPr lang="en-US" dirty="0" err="1"/>
              <a:t>en</a:t>
            </a:r>
            <a:r>
              <a:rPr lang="en-US" dirty="0"/>
              <a:t> son </a:t>
            </a:r>
            <a:r>
              <a:rPr lang="en-US" dirty="0" err="1"/>
              <a:t>yapilan</a:t>
            </a:r>
            <a:r>
              <a:rPr lang="en-US" dirty="0"/>
              <a:t> </a:t>
            </a:r>
            <a:r>
              <a:rPr lang="en-US" dirty="0" err="1"/>
              <a:t>islem</a:t>
            </a:r>
            <a:r>
              <a:rPr lang="en-US" dirty="0"/>
              <a:t> , biz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date’ini</a:t>
            </a:r>
            <a:r>
              <a:rPr lang="en-US" dirty="0"/>
              <a:t> </a:t>
            </a:r>
            <a:r>
              <a:rPr lang="en-US" dirty="0" err="1"/>
              <a:t>aliyoruz</a:t>
            </a:r>
            <a:r>
              <a:rPr lang="en-US" dirty="0"/>
              <a:t> </a:t>
            </a:r>
          </a:p>
          <a:p>
            <a:r>
              <a:rPr lang="en-US" dirty="0" err="1"/>
              <a:t>Invoice_date</a:t>
            </a:r>
            <a:r>
              <a:rPr lang="en-US" dirty="0"/>
              <a:t> </a:t>
            </a:r>
            <a:r>
              <a:rPr lang="en-US" dirty="0" err="1"/>
              <a:t>tamamen</a:t>
            </a:r>
            <a:r>
              <a:rPr lang="en-US" dirty="0"/>
              <a:t> </a:t>
            </a:r>
            <a:r>
              <a:rPr lang="en-US" dirty="0" err="1"/>
              <a:t>date’e</a:t>
            </a:r>
            <a:r>
              <a:rPr lang="en-US" dirty="0"/>
              <a:t> </a:t>
            </a:r>
            <a:r>
              <a:rPr lang="en-US" dirty="0" err="1"/>
              <a:t>ceviriyoruz</a:t>
            </a:r>
            <a:r>
              <a:rPr lang="en-US" dirty="0"/>
              <a:t>, </a:t>
            </a:r>
          </a:p>
          <a:p>
            <a:r>
              <a:rPr lang="en-US" dirty="0"/>
              <a:t>= her </a:t>
            </a:r>
            <a:r>
              <a:rPr lang="en-US" dirty="0" err="1"/>
              <a:t>musterinin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son </a:t>
            </a:r>
            <a:r>
              <a:rPr lang="en-US" dirty="0" err="1"/>
              <a:t>yaptigi</a:t>
            </a:r>
            <a:r>
              <a:rPr lang="en-US" dirty="0"/>
              <a:t> </a:t>
            </a:r>
            <a:r>
              <a:rPr lang="en-US" dirty="0" err="1"/>
              <a:t>alisverisi</a:t>
            </a:r>
            <a:r>
              <a:rPr lang="en-US" dirty="0"/>
              <a:t> </a:t>
            </a:r>
            <a:r>
              <a:rPr lang="en-US" dirty="0" err="1"/>
              <a:t>aliyoruz</a:t>
            </a:r>
            <a:r>
              <a:rPr lang="en-US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Musteri</a:t>
            </a:r>
            <a:r>
              <a:rPr lang="en-US" dirty="0"/>
              <a:t> </a:t>
            </a:r>
            <a:r>
              <a:rPr lang="en-US" dirty="0" err="1"/>
              <a:t>bazinda</a:t>
            </a:r>
            <a:r>
              <a:rPr lang="en-US" dirty="0"/>
              <a:t>, son </a:t>
            </a:r>
            <a:r>
              <a:rPr lang="en-US" dirty="0" err="1"/>
              <a:t>yapilan</a:t>
            </a:r>
            <a:r>
              <a:rPr lang="en-US" dirty="0"/>
              <a:t> </a:t>
            </a:r>
            <a:r>
              <a:rPr lang="en-US" dirty="0" err="1"/>
              <a:t>islemle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onceki</a:t>
            </a:r>
            <a:r>
              <a:rPr lang="en-US" dirty="0"/>
              <a:t> </a:t>
            </a:r>
            <a:r>
              <a:rPr lang="en-US" dirty="0" err="1"/>
              <a:t>islemi</a:t>
            </a:r>
            <a:r>
              <a:rPr lang="en-US" dirty="0"/>
              <a:t> </a:t>
            </a:r>
            <a:r>
              <a:rPr lang="en-US" dirty="0" err="1"/>
              <a:t>arasinda</a:t>
            </a:r>
            <a:r>
              <a:rPr lang="en-US" dirty="0"/>
              <a:t> </a:t>
            </a:r>
            <a:r>
              <a:rPr lang="en-US" dirty="0" err="1"/>
              <a:t>gecen</a:t>
            </a:r>
            <a:r>
              <a:rPr lang="en-US" dirty="0"/>
              <a:t> zaman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05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5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13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51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21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Segmentlere</a:t>
            </a:r>
            <a:r>
              <a:rPr lang="tr-TR" dirty="0"/>
              <a:t> </a:t>
            </a:r>
            <a:r>
              <a:rPr lang="tr-TR" dirty="0" err="1"/>
              <a:t>ayirma</a:t>
            </a:r>
            <a:r>
              <a:rPr lang="tr-TR" dirty="0"/>
              <a:t> işlemi zamana veya bir olaya </a:t>
            </a:r>
            <a:r>
              <a:rPr lang="tr-TR" dirty="0" err="1"/>
              <a:t>bagli</a:t>
            </a:r>
            <a:r>
              <a:rPr lang="tr-TR" dirty="0"/>
              <a:t> değildir, ancak </a:t>
            </a:r>
            <a:r>
              <a:rPr lang="tr-TR" dirty="0" err="1"/>
              <a:t>cohortlara</a:t>
            </a:r>
            <a:r>
              <a:rPr lang="tr-TR" dirty="0"/>
              <a:t> </a:t>
            </a:r>
            <a:r>
              <a:rPr lang="tr-TR" dirty="0" err="1"/>
              <a:t>ayirma</a:t>
            </a:r>
            <a:r>
              <a:rPr lang="tr-TR" dirty="0"/>
              <a:t> işlemi belirli bir süre </a:t>
            </a:r>
            <a:r>
              <a:rPr lang="tr-TR" dirty="0" err="1"/>
              <a:t>araliginda</a:t>
            </a:r>
            <a:r>
              <a:rPr lang="tr-TR" dirty="0"/>
              <a:t> periyodik </a:t>
            </a:r>
            <a:r>
              <a:rPr lang="tr-TR" dirty="0" err="1"/>
              <a:t>yapilan</a:t>
            </a:r>
            <a:r>
              <a:rPr lang="tr-TR" dirty="0"/>
              <a:t> işlemlerin </a:t>
            </a:r>
            <a:r>
              <a:rPr lang="tr-TR" dirty="0" err="1"/>
              <a:t>gruplandirilarak</a:t>
            </a:r>
            <a:r>
              <a:rPr lang="tr-TR" dirty="0"/>
              <a:t> analiz edilmesidir. </a:t>
            </a:r>
          </a:p>
          <a:p>
            <a:endParaRPr lang="tr-TR" dirty="0"/>
          </a:p>
          <a:p>
            <a:r>
              <a:rPr lang="tr-TR" dirty="0" err="1"/>
              <a:t>Ornegin</a:t>
            </a:r>
            <a:r>
              <a:rPr lang="tr-TR" dirty="0"/>
              <a:t> </a:t>
            </a:r>
            <a:r>
              <a:rPr lang="tr-TR" dirty="0" err="1"/>
              <a:t>butun</a:t>
            </a:r>
            <a:r>
              <a:rPr lang="tr-TR" dirty="0"/>
              <a:t> </a:t>
            </a:r>
            <a:r>
              <a:rPr lang="tr-TR" dirty="0" err="1"/>
              <a:t>kadinlar</a:t>
            </a:r>
            <a:r>
              <a:rPr lang="tr-TR" dirty="0"/>
              <a:t> dediğimizde </a:t>
            </a:r>
            <a:r>
              <a:rPr lang="tr-TR" dirty="0" err="1"/>
              <a:t>segmente</a:t>
            </a:r>
            <a:r>
              <a:rPr lang="tr-TR" dirty="0"/>
              <a:t> </a:t>
            </a:r>
            <a:r>
              <a:rPr lang="tr-TR" dirty="0" err="1"/>
              <a:t>ayirmis</a:t>
            </a:r>
            <a:r>
              <a:rPr lang="tr-TR" dirty="0"/>
              <a:t> oluruz, </a:t>
            </a:r>
          </a:p>
          <a:p>
            <a:r>
              <a:rPr lang="tr-TR" dirty="0"/>
              <a:t>2000’den sonra doğan </a:t>
            </a:r>
            <a:r>
              <a:rPr lang="tr-TR" dirty="0" err="1"/>
              <a:t>kadinlar</a:t>
            </a:r>
            <a:r>
              <a:rPr lang="tr-TR" dirty="0"/>
              <a:t> dersek belirli zaman </a:t>
            </a:r>
            <a:r>
              <a:rPr lang="tr-TR" dirty="0" err="1"/>
              <a:t>araligini</a:t>
            </a:r>
            <a:r>
              <a:rPr lang="tr-TR" dirty="0"/>
              <a:t> incelediğimiz için bu </a:t>
            </a:r>
            <a:r>
              <a:rPr lang="tr-TR" dirty="0" err="1"/>
              <a:t>cohort</a:t>
            </a:r>
            <a:r>
              <a:rPr lang="tr-TR" dirty="0"/>
              <a:t> olur. </a:t>
            </a:r>
            <a:endParaRPr lang="en-US" dirty="0"/>
          </a:p>
          <a:p>
            <a:endParaRPr lang="tr-TR" dirty="0"/>
          </a:p>
          <a:p>
            <a:r>
              <a:rPr lang="tr-TR" dirty="0"/>
              <a:t>biz de </a:t>
            </a:r>
            <a:r>
              <a:rPr lang="tr-TR" dirty="0" err="1"/>
              <a:t>cohort</a:t>
            </a:r>
            <a:r>
              <a:rPr lang="tr-TR" dirty="0"/>
              <a:t> analizi yaparken sipariş verilerini aylara bölerek inceleyeceğiz.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71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Cohort </a:t>
            </a:r>
            <a:r>
              <a:rPr lang="en-US" dirty="0" err="1"/>
              <a:t>analizi</a:t>
            </a:r>
            <a:r>
              <a:rPr lang="en-US" dirty="0"/>
              <a:t> </a:t>
            </a:r>
            <a:r>
              <a:rPr lang="en-US" dirty="0" err="1"/>
              <a:t>yapmanin</a:t>
            </a:r>
            <a:r>
              <a:rPr lang="en-US" dirty="0"/>
              <a:t> </a:t>
            </a:r>
            <a:r>
              <a:rPr lang="en-US" dirty="0" err="1"/>
              <a:t>avantajlari</a:t>
            </a:r>
            <a:r>
              <a:rPr lang="en-US" dirty="0"/>
              <a:t> </a:t>
            </a:r>
            <a:r>
              <a:rPr lang="en-US" dirty="0" err="1"/>
              <a:t>cok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.</a:t>
            </a:r>
          </a:p>
          <a:p>
            <a:r>
              <a:rPr lang="en-US" dirty="0"/>
              <a:t>- Marketing </a:t>
            </a:r>
            <a:r>
              <a:rPr lang="en-US" dirty="0" err="1"/>
              <a:t>calismasi</a:t>
            </a:r>
            <a:r>
              <a:rPr lang="en-US" dirty="0"/>
              <a:t> </a:t>
            </a:r>
            <a:r>
              <a:rPr lang="en-US" dirty="0" err="1"/>
              <a:t>yaptiysam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zaman </a:t>
            </a:r>
            <a:r>
              <a:rPr lang="en-US" dirty="0" err="1"/>
              <a:t>periyodunda</a:t>
            </a:r>
            <a:r>
              <a:rPr lang="en-US" dirty="0"/>
              <a:t> 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kampanyam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efektif</a:t>
            </a:r>
            <a:r>
              <a:rPr lang="en-US" dirty="0"/>
              <a:t> </a:t>
            </a:r>
            <a:r>
              <a:rPr lang="en-US" dirty="0" err="1"/>
              <a:t>calismis</a:t>
            </a:r>
            <a:r>
              <a:rPr lang="en-US" dirty="0"/>
              <a:t>? </a:t>
            </a:r>
          </a:p>
          <a:p>
            <a:r>
              <a:rPr lang="en-US" dirty="0"/>
              <a:t>-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kanallardan</a:t>
            </a:r>
            <a:r>
              <a:rPr lang="en-US" dirty="0"/>
              <a:t> </a:t>
            </a:r>
            <a:r>
              <a:rPr lang="en-US" dirty="0" err="1"/>
              <a:t>yaptigim</a:t>
            </a:r>
            <a:r>
              <a:rPr lang="en-US" dirty="0"/>
              <a:t> marketing </a:t>
            </a:r>
            <a:r>
              <a:rPr lang="en-US" dirty="0" err="1"/>
              <a:t>faaliyetleri</a:t>
            </a:r>
            <a:r>
              <a:rPr lang="en-US" dirty="0"/>
              <a:t> </a:t>
            </a:r>
            <a:r>
              <a:rPr lang="en-US" dirty="0" err="1"/>
              <a:t>bende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sonucu</a:t>
            </a:r>
            <a:r>
              <a:rPr lang="en-US" dirty="0"/>
              <a:t> vermis </a:t>
            </a:r>
          </a:p>
          <a:p>
            <a:r>
              <a:rPr lang="en-US" dirty="0" err="1"/>
              <a:t>inceleyebilirim</a:t>
            </a:r>
            <a:r>
              <a:rPr lang="en-US" dirty="0"/>
              <a:t>. </a:t>
            </a:r>
          </a:p>
          <a:p>
            <a:r>
              <a:rPr lang="en-US" dirty="0" err="1"/>
              <a:t>Ayrica</a:t>
            </a:r>
            <a:r>
              <a:rPr lang="en-US" dirty="0"/>
              <a:t> </a:t>
            </a:r>
            <a:r>
              <a:rPr lang="en-US" dirty="0" err="1"/>
              <a:t>yapilan</a:t>
            </a:r>
            <a:r>
              <a:rPr lang="en-US" dirty="0"/>
              <a:t> </a:t>
            </a:r>
            <a:r>
              <a:rPr lang="en-US" dirty="0" err="1"/>
              <a:t>arastirmalar</a:t>
            </a:r>
            <a:r>
              <a:rPr lang="en-US" dirty="0"/>
              <a:t> yeni </a:t>
            </a:r>
            <a:r>
              <a:rPr lang="en-US" dirty="0" err="1"/>
              <a:t>musterikazanmanin</a:t>
            </a:r>
            <a:r>
              <a:rPr lang="en-US" dirty="0"/>
              <a:t>, </a:t>
            </a:r>
            <a:r>
              <a:rPr lang="en-US" dirty="0" err="1"/>
              <a:t>varolan</a:t>
            </a:r>
            <a:r>
              <a:rPr lang="en-US" dirty="0"/>
              <a:t> </a:t>
            </a:r>
            <a:r>
              <a:rPr lang="en-US" dirty="0" err="1"/>
              <a:t>musterinin</a:t>
            </a:r>
            <a:r>
              <a:rPr lang="en-US" dirty="0"/>
              <a:t> </a:t>
            </a:r>
            <a:r>
              <a:rPr lang="en-US" dirty="0" err="1"/>
              <a:t>devamini</a:t>
            </a:r>
            <a:r>
              <a:rPr lang="en-US" dirty="0"/>
              <a:t> </a:t>
            </a:r>
            <a:r>
              <a:rPr lang="en-US" dirty="0" err="1"/>
              <a:t>saglamaktan</a:t>
            </a:r>
            <a:r>
              <a:rPr lang="en-US" dirty="0"/>
              <a:t> 5 kat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masrafli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soyler</a:t>
            </a:r>
            <a:r>
              <a:rPr lang="en-US" dirty="0"/>
              <a:t>. </a:t>
            </a:r>
          </a:p>
          <a:p>
            <a:r>
              <a:rPr lang="en-US" dirty="0"/>
              <a:t>cohort </a:t>
            </a:r>
            <a:r>
              <a:rPr lang="en-US" dirty="0" err="1"/>
              <a:t>analizim</a:t>
            </a:r>
            <a:r>
              <a:rPr lang="en-US" dirty="0"/>
              <a:t>, </a:t>
            </a:r>
            <a:r>
              <a:rPr lang="en-US" dirty="0" err="1"/>
              <a:t>datama</a:t>
            </a:r>
            <a:r>
              <a:rPr lang="en-US" dirty="0"/>
              <a:t> </a:t>
            </a:r>
            <a:r>
              <a:rPr lang="en-US" dirty="0" err="1"/>
              <a:t>bagli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yeni </a:t>
            </a:r>
            <a:r>
              <a:rPr lang="en-US" dirty="0" err="1"/>
              <a:t>musteriler</a:t>
            </a:r>
            <a:r>
              <a:rPr lang="en-US" dirty="0"/>
              <a:t> mi </a:t>
            </a:r>
            <a:r>
              <a:rPr lang="en-US" dirty="0" err="1"/>
              <a:t>kazanmaliyim</a:t>
            </a:r>
            <a:r>
              <a:rPr lang="en-US" dirty="0"/>
              <a:t> </a:t>
            </a:r>
            <a:r>
              <a:rPr lang="en-US" dirty="0" err="1"/>
              <a:t>yoksa</a:t>
            </a:r>
            <a:r>
              <a:rPr lang="en-US" dirty="0"/>
              <a:t> </a:t>
            </a:r>
            <a:r>
              <a:rPr lang="en-US" dirty="0" err="1"/>
              <a:t>varolani</a:t>
            </a:r>
            <a:r>
              <a:rPr lang="en-US" dirty="0"/>
              <a:t> mi </a:t>
            </a:r>
            <a:r>
              <a:rPr lang="en-US" dirty="0" err="1"/>
              <a:t>surdurmeliyim</a:t>
            </a:r>
            <a:r>
              <a:rPr lang="en-US" dirty="0"/>
              <a:t> </a:t>
            </a:r>
            <a:r>
              <a:rPr lang="en-US" dirty="0" err="1"/>
              <a:t>konusunda</a:t>
            </a:r>
            <a:r>
              <a:rPr lang="en-US" dirty="0"/>
              <a:t> </a:t>
            </a:r>
            <a:r>
              <a:rPr lang="en-US" dirty="0" err="1"/>
              <a:t>bana</a:t>
            </a:r>
            <a:r>
              <a:rPr lang="en-US" dirty="0"/>
              <a:t> </a:t>
            </a:r>
            <a:r>
              <a:rPr lang="en-US" dirty="0" err="1"/>
              <a:t>fikir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</a:t>
            </a:r>
          </a:p>
          <a:p>
            <a:r>
              <a:rPr lang="en-US" dirty="0"/>
              <a:t>- </a:t>
            </a:r>
            <a:r>
              <a:rPr lang="en-US" dirty="0" err="1"/>
              <a:t>Periyodik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inceledigimiz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</a:t>
            </a:r>
            <a:r>
              <a:rPr lang="en-US" dirty="0" err="1"/>
              <a:t>periyotlar</a:t>
            </a:r>
            <a:r>
              <a:rPr lang="en-US" dirty="0"/>
              <a:t> </a:t>
            </a:r>
            <a:r>
              <a:rPr lang="en-US" dirty="0" err="1"/>
              <a:t>arasinda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pattern </a:t>
            </a:r>
            <a:r>
              <a:rPr lang="en-US" dirty="0" err="1"/>
              <a:t>olup</a:t>
            </a:r>
            <a:r>
              <a:rPr lang="en-US" dirty="0"/>
              <a:t> </a:t>
            </a:r>
            <a:r>
              <a:rPr lang="en-US" dirty="0" err="1"/>
              <a:t>olmadigini</a:t>
            </a:r>
            <a:r>
              <a:rPr lang="en-US" dirty="0"/>
              <a:t> da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sonrasinda</a:t>
            </a:r>
            <a:r>
              <a:rPr lang="en-US" dirty="0"/>
              <a:t> </a:t>
            </a:r>
            <a:r>
              <a:rPr lang="en-US" dirty="0" err="1"/>
              <a:t>gozlemleyebiliriz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37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Elimizdeki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musteri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kazanc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miktari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zaman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periyodu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verileri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mevcut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Aralik'10'dan aralik'11'e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kadar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aylik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periyodum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mevcut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eksenim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aylari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eksenim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aylarin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indexini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periyot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zamanini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gosterir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1.ay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sonra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ay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sonra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gibi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Retention rate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musterilerimin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orani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Ornek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verecek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olursam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buradaki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%33 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2011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haziran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ayinda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baslayan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mustelerimin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 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6 ay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sonra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%33’u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devam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etmis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171450" indent="-171450">
              <a:buFont typeface="Wingdings" pitchFamily="2" charset="2"/>
              <a:buChar char="à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13 cohorts for each month and 13 cohort indexes. The darker the blue shades higher the values. Thus, if we see in 2011-06 cohort Month in 6th Cohort Index, we see the dark blue shade with  33% which means that 33% of cohorts that signed in Jun 2011 were active 6 months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72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Satislarimda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kac</a:t>
            </a:r>
            <a:r>
              <a:rPr lang="en-US" dirty="0"/>
              <a:t> </a:t>
            </a:r>
            <a:r>
              <a:rPr lang="en-US" dirty="0" err="1"/>
              <a:t>urun</a:t>
            </a:r>
            <a:r>
              <a:rPr lang="en-US" dirty="0"/>
              <a:t> </a:t>
            </a:r>
            <a:r>
              <a:rPr lang="en-US" dirty="0" err="1"/>
              <a:t>satiyorum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 </a:t>
            </a:r>
            <a:r>
              <a:rPr lang="en-US" dirty="0" err="1"/>
              <a:t>miktarimdaki</a:t>
            </a:r>
            <a:r>
              <a:rPr lang="en-US" dirty="0"/>
              <a:t> </a:t>
            </a:r>
            <a:r>
              <a:rPr lang="en-US" dirty="0" err="1"/>
              <a:t>degisimi</a:t>
            </a:r>
            <a:r>
              <a:rPr lang="en-US" dirty="0"/>
              <a:t> cohort </a:t>
            </a:r>
            <a:r>
              <a:rPr lang="en-US" dirty="0" err="1"/>
              <a:t>analizi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gorup</a:t>
            </a:r>
            <a:r>
              <a:rPr lang="en-US" dirty="0"/>
              <a:t> </a:t>
            </a:r>
            <a:r>
              <a:rPr lang="en-US" dirty="0" err="1"/>
              <a:t>degerlendirebilirim</a:t>
            </a:r>
            <a:r>
              <a:rPr lang="en-US" dirty="0"/>
              <a:t>. </a:t>
            </a:r>
          </a:p>
          <a:p>
            <a:r>
              <a:rPr lang="en-US" dirty="0" err="1"/>
              <a:t>Koyu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satir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etmis</a:t>
            </a:r>
            <a:r>
              <a:rPr lang="en-US" dirty="0"/>
              <a:t> </a:t>
            </a:r>
            <a:r>
              <a:rPr lang="en-US" dirty="0" err="1"/>
              <a:t>olsaydim</a:t>
            </a:r>
            <a:r>
              <a:rPr lang="en-US" dirty="0"/>
              <a:t> o </a:t>
            </a:r>
            <a:r>
              <a:rPr lang="en-US" dirty="0" err="1"/>
              <a:t>tarihte</a:t>
            </a:r>
            <a:r>
              <a:rPr lang="en-US" dirty="0"/>
              <a:t> </a:t>
            </a:r>
            <a:r>
              <a:rPr lang="en-US" dirty="0" err="1"/>
              <a:t>baslayan</a:t>
            </a:r>
            <a:r>
              <a:rPr lang="en-US" dirty="0"/>
              <a:t> </a:t>
            </a:r>
            <a:r>
              <a:rPr lang="en-US" dirty="0" err="1"/>
              <a:t>musterilerimde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urun</a:t>
            </a:r>
            <a:r>
              <a:rPr lang="en-US" dirty="0"/>
              <a:t> </a:t>
            </a:r>
            <a:r>
              <a:rPr lang="en-US" dirty="0" err="1"/>
              <a:t>adedi</a:t>
            </a:r>
            <a:r>
              <a:rPr lang="en-US" dirty="0"/>
              <a:t> </a:t>
            </a:r>
            <a:r>
              <a:rPr lang="en-US" dirty="0" err="1"/>
              <a:t>sayisinin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 </a:t>
            </a:r>
            <a:r>
              <a:rPr lang="en-US" dirty="0" err="1"/>
              <a:t>miktarinin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yuksek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soyleyebilirdim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28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9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Elimizde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UK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tabanli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depose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olmayan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siparis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uzeriden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urun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magaza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bilgileri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bulunmakta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magaza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genellikle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unique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hediyelik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esyalar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satmakta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urun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satin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kullanicilarin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cogu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toptanci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musterilerdir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şirketin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satış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politikalarını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geliştirmesine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vekaynakların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doğru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kullanımına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katkıda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bulunmak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transnational data set which contains all the transactions occurring between 01/12/2010 and 09/12/2011 for a UK-based and registered non-store online retail. The company mainly sells unique all-occasion gifts. Many customers of the company are wholesalers.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3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15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 </a:t>
            </a:r>
            <a:r>
              <a:rPr lang="en-US" dirty="0" err="1"/>
              <a:t>satir</a:t>
            </a:r>
            <a:r>
              <a:rPr lang="en-US" dirty="0"/>
              <a:t>, </a:t>
            </a:r>
            <a:r>
              <a:rPr lang="en-US" dirty="0" err="1"/>
              <a:t>satilan</a:t>
            </a:r>
            <a:r>
              <a:rPr lang="en-US" dirty="0"/>
              <a:t> 1 </a:t>
            </a:r>
            <a:r>
              <a:rPr lang="en-US" dirty="0" err="1"/>
              <a:t>urun</a:t>
            </a:r>
            <a:r>
              <a:rPr lang="en-US" dirty="0"/>
              <a:t> </a:t>
            </a:r>
            <a:r>
              <a:rPr lang="en-US" dirty="0" err="1"/>
              <a:t>hakkinda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veriyor</a:t>
            </a:r>
            <a:r>
              <a:rPr lang="en-US" dirty="0"/>
              <a:t>. Ben </a:t>
            </a:r>
            <a:r>
              <a:rPr lang="en-US" dirty="0" err="1"/>
              <a:t>dataframemie</a:t>
            </a:r>
            <a:r>
              <a:rPr lang="en-US" dirty="0"/>
              <a:t> </a:t>
            </a:r>
            <a:r>
              <a:rPr lang="en-US" dirty="0" err="1"/>
              <a:t>bakarak</a:t>
            </a:r>
            <a:r>
              <a:rPr lang="en-US" dirty="0"/>
              <a:t> O </a:t>
            </a:r>
            <a:r>
              <a:rPr lang="en-US" dirty="0" err="1"/>
              <a:t>urunun</a:t>
            </a:r>
            <a:r>
              <a:rPr lang="en-US" dirty="0"/>
              <a:t> invoice </a:t>
            </a:r>
            <a:r>
              <a:rPr lang="en-US" dirty="0" err="1"/>
              <a:t>numarasi</a:t>
            </a:r>
            <a:r>
              <a:rPr lang="en-US" dirty="0"/>
              <a:t> ne? Description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urunum</a:t>
            </a:r>
            <a:r>
              <a:rPr lang="en-US" dirty="0"/>
              <a:t> ne? Ne zaman </a:t>
            </a:r>
            <a:r>
              <a:rPr lang="en-US" dirty="0" err="1"/>
              <a:t>siparis</a:t>
            </a:r>
            <a:r>
              <a:rPr lang="en-US" dirty="0"/>
              <a:t> </a:t>
            </a:r>
            <a:r>
              <a:rPr lang="en-US" dirty="0" err="1"/>
              <a:t>verilmis</a:t>
            </a:r>
            <a:r>
              <a:rPr lang="en-US" dirty="0"/>
              <a:t>? Customer </a:t>
            </a:r>
            <a:r>
              <a:rPr lang="en-US" dirty="0" err="1"/>
              <a:t>bilgisi</a:t>
            </a:r>
            <a:r>
              <a:rPr lang="en-US" dirty="0"/>
              <a:t> </a:t>
            </a:r>
            <a:r>
              <a:rPr lang="en-US" dirty="0" err="1"/>
              <a:t>nedir</a:t>
            </a:r>
            <a:r>
              <a:rPr lang="en-US" dirty="0"/>
              <a:t>? O </a:t>
            </a:r>
            <a:r>
              <a:rPr lang="en-US" dirty="0" err="1"/>
              <a:t>urune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unique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, </a:t>
            </a:r>
            <a:r>
              <a:rPr lang="en-US" dirty="0" err="1"/>
              <a:t>siparis</a:t>
            </a:r>
            <a:r>
              <a:rPr lang="en-US" dirty="0"/>
              <a:t> </a:t>
            </a:r>
            <a:r>
              <a:rPr lang="en-US" dirty="0" err="1"/>
              <a:t>icerisinde</a:t>
            </a:r>
            <a:r>
              <a:rPr lang="en-US" dirty="0"/>
              <a:t> </a:t>
            </a:r>
            <a:r>
              <a:rPr lang="en-US" dirty="0" err="1"/>
              <a:t>kac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urun</a:t>
            </a:r>
            <a:r>
              <a:rPr lang="en-US" dirty="0"/>
              <a:t> </a:t>
            </a:r>
            <a:r>
              <a:rPr lang="en-US" dirty="0" err="1"/>
              <a:t>satilmis</a:t>
            </a:r>
            <a:r>
              <a:rPr lang="en-US" dirty="0"/>
              <a:t>, </a:t>
            </a:r>
            <a:r>
              <a:rPr lang="en-US" dirty="0" err="1"/>
              <a:t>birim</a:t>
            </a:r>
            <a:r>
              <a:rPr lang="en-US" dirty="0"/>
              <a:t> </a:t>
            </a:r>
            <a:r>
              <a:rPr lang="en-US" dirty="0" err="1"/>
              <a:t>basina</a:t>
            </a:r>
            <a:r>
              <a:rPr lang="en-US" dirty="0"/>
              <a:t> </a:t>
            </a:r>
            <a:r>
              <a:rPr lang="en-US" dirty="0" err="1"/>
              <a:t>fiyatim</a:t>
            </a:r>
            <a:r>
              <a:rPr lang="en-US" dirty="0"/>
              <a:t> ne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ulkeden</a:t>
            </a:r>
            <a:r>
              <a:rPr lang="en-US" dirty="0"/>
              <a:t> </a:t>
            </a:r>
            <a:r>
              <a:rPr lang="en-US" dirty="0" err="1"/>
              <a:t>siparis</a:t>
            </a:r>
            <a:r>
              <a:rPr lang="en-US" dirty="0"/>
              <a:t> </a:t>
            </a:r>
            <a:r>
              <a:rPr lang="en-US" dirty="0" err="1"/>
              <a:t>verilmis</a:t>
            </a:r>
            <a:r>
              <a:rPr lang="en-US" dirty="0"/>
              <a:t> </a:t>
            </a:r>
            <a:r>
              <a:rPr lang="en-US" dirty="0" err="1"/>
              <a:t>ogrenebiliyorum</a:t>
            </a:r>
            <a:r>
              <a:rPr lang="en-US" dirty="0"/>
              <a:t>. </a:t>
            </a:r>
          </a:p>
          <a:p>
            <a:r>
              <a:rPr lang="en-US" dirty="0"/>
              <a:t>Her </a:t>
            </a:r>
            <a:r>
              <a:rPr lang="en-US" dirty="0" err="1"/>
              <a:t>urunun</a:t>
            </a:r>
            <a:r>
              <a:rPr lang="en-US" dirty="0"/>
              <a:t> </a:t>
            </a:r>
            <a:r>
              <a:rPr lang="en-US" dirty="0" err="1"/>
              <a:t>ayri</a:t>
            </a:r>
            <a:r>
              <a:rPr lang="en-US" dirty="0"/>
              <a:t> </a:t>
            </a:r>
            <a:r>
              <a:rPr lang="en-US" dirty="0" err="1"/>
              <a:t>ayri</a:t>
            </a:r>
            <a:r>
              <a:rPr lang="en-US" dirty="0"/>
              <a:t> </a:t>
            </a:r>
            <a:r>
              <a:rPr lang="en-US" dirty="0" err="1"/>
              <a:t>incelendigi</a:t>
            </a:r>
            <a:r>
              <a:rPr lang="en-US" dirty="0"/>
              <a:t> </a:t>
            </a:r>
            <a:r>
              <a:rPr lang="en-US" dirty="0" err="1"/>
              <a:t>toplamda</a:t>
            </a:r>
            <a:r>
              <a:rPr lang="en-US" dirty="0"/>
              <a:t> 542bin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siparis</a:t>
            </a:r>
            <a:r>
              <a:rPr lang="en-US" dirty="0"/>
              <a:t> </a:t>
            </a:r>
            <a:r>
              <a:rPr lang="en-US" dirty="0" err="1"/>
              <a:t>bilgim</a:t>
            </a:r>
            <a:r>
              <a:rPr lang="en-US" dirty="0"/>
              <a:t> var. </a:t>
            </a:r>
            <a:r>
              <a:rPr lang="en-US" dirty="0" err="1"/>
              <a:t>yaklasik</a:t>
            </a:r>
            <a:r>
              <a:rPr lang="en-US" dirty="0"/>
              <a:t> 13aylik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siparis</a:t>
            </a:r>
            <a:r>
              <a:rPr lang="en-US" dirty="0"/>
              <a:t> </a:t>
            </a:r>
            <a:r>
              <a:rPr lang="en-US" dirty="0" err="1"/>
              <a:t>sureci</a:t>
            </a:r>
            <a:r>
              <a:rPr lang="en-US" dirty="0"/>
              <a:t> </a:t>
            </a:r>
            <a:r>
              <a:rPr lang="en-US" dirty="0" err="1"/>
              <a:t>hakkinda</a:t>
            </a:r>
            <a:r>
              <a:rPr lang="en-US" dirty="0"/>
              <a:t> </a:t>
            </a:r>
            <a:r>
              <a:rPr lang="en-US" dirty="0" err="1"/>
              <a:t>detayli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veriyor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Sadece</a:t>
            </a:r>
            <a:r>
              <a:rPr lang="en-US" dirty="0"/>
              <a:t> satin </a:t>
            </a:r>
            <a:r>
              <a:rPr lang="en-US" dirty="0" err="1"/>
              <a:t>alinan</a:t>
            </a:r>
            <a:r>
              <a:rPr lang="en-US" dirty="0"/>
              <a:t> </a:t>
            </a:r>
            <a:r>
              <a:rPr lang="en-US" dirty="0" err="1"/>
              <a:t>degil</a:t>
            </a:r>
            <a:r>
              <a:rPr lang="en-US" dirty="0"/>
              <a:t>, </a:t>
            </a:r>
            <a:r>
              <a:rPr lang="en-US" dirty="0" err="1"/>
              <a:t>siparisi</a:t>
            </a:r>
            <a:r>
              <a:rPr lang="en-US" dirty="0"/>
              <a:t> </a:t>
            </a:r>
            <a:r>
              <a:rPr lang="en-US" dirty="0" err="1"/>
              <a:t>iptal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urunler</a:t>
            </a:r>
            <a:r>
              <a:rPr lang="en-US" dirty="0"/>
              <a:t> </a:t>
            </a:r>
            <a:r>
              <a:rPr lang="en-US" dirty="0" err="1"/>
              <a:t>hakkinda</a:t>
            </a:r>
            <a:r>
              <a:rPr lang="en-US" dirty="0"/>
              <a:t> da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edinebiliyorum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Datami</a:t>
            </a:r>
            <a:r>
              <a:rPr lang="en-US" dirty="0"/>
              <a:t> </a:t>
            </a:r>
            <a:r>
              <a:rPr lang="en-US" dirty="0" err="1"/>
              <a:t>inceledigimde</a:t>
            </a:r>
            <a:r>
              <a:rPr lang="en-US" dirty="0"/>
              <a:t> </a:t>
            </a:r>
            <a:r>
              <a:rPr lang="en-US" dirty="0" err="1"/>
              <a:t>duplice</a:t>
            </a:r>
            <a:r>
              <a:rPr lang="en-US" dirty="0"/>
              <a:t> </a:t>
            </a:r>
            <a:r>
              <a:rPr lang="en-US" dirty="0" err="1"/>
              <a:t>satirlari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missing </a:t>
            </a:r>
            <a:r>
              <a:rPr lang="en-US" dirty="0" err="1"/>
              <a:t>valuelariminin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gordum</a:t>
            </a:r>
            <a:r>
              <a:rPr lang="en-US" dirty="0"/>
              <a:t>.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detayli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anlatmak</a:t>
            </a:r>
            <a:r>
              <a:rPr lang="en-US" dirty="0"/>
              <a:t> </a:t>
            </a:r>
            <a:r>
              <a:rPr lang="en-US" dirty="0" err="1"/>
              <a:t>gerekirse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urun</a:t>
            </a:r>
            <a:r>
              <a:rPr lang="en-US" dirty="0"/>
              <a:t> </a:t>
            </a:r>
            <a:r>
              <a:rPr lang="en-US" dirty="0" err="1"/>
              <a:t>satisina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listeliyoruz</a:t>
            </a:r>
            <a:r>
              <a:rPr lang="en-US" dirty="0"/>
              <a:t>. Ben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siparis</a:t>
            </a:r>
            <a:r>
              <a:rPr lang="en-US" dirty="0"/>
              <a:t> </a:t>
            </a:r>
            <a:r>
              <a:rPr lang="en-US" dirty="0" err="1"/>
              <a:t>icinde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, </a:t>
            </a:r>
            <a:r>
              <a:rPr lang="en-US" dirty="0" err="1"/>
              <a:t>hatta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 </a:t>
            </a:r>
            <a:r>
              <a:rPr lang="en-US" dirty="0" err="1"/>
              <a:t>olduguna</a:t>
            </a:r>
            <a:r>
              <a:rPr lang="en-US" dirty="0"/>
              <a:t> </a:t>
            </a:r>
            <a:r>
              <a:rPr lang="en-US" dirty="0" err="1"/>
              <a:t>bakabilirim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Satis</a:t>
            </a:r>
            <a:r>
              <a:rPr lang="en-US" dirty="0"/>
              <a:t> </a:t>
            </a:r>
            <a:r>
              <a:rPr lang="en-US" dirty="0" err="1"/>
              <a:t>miktarini</a:t>
            </a:r>
            <a:r>
              <a:rPr lang="en-US" dirty="0"/>
              <a:t> </a:t>
            </a:r>
            <a:r>
              <a:rPr lang="en-US" dirty="0" err="1"/>
              <a:t>siparis</a:t>
            </a:r>
            <a:r>
              <a:rPr lang="en-US" dirty="0"/>
              <a:t> </a:t>
            </a:r>
            <a:r>
              <a:rPr lang="en-US" dirty="0" err="1"/>
              <a:t>bazinda</a:t>
            </a:r>
            <a:r>
              <a:rPr lang="en-US" dirty="0"/>
              <a:t> </a:t>
            </a:r>
            <a:r>
              <a:rPr lang="en-US" dirty="0" err="1"/>
              <a:t>inceledigimde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kalemde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yuksek</a:t>
            </a:r>
            <a:r>
              <a:rPr lang="en-US" dirty="0"/>
              <a:t> </a:t>
            </a:r>
            <a:r>
              <a:rPr lang="en-US" dirty="0" err="1"/>
              <a:t>siparis</a:t>
            </a:r>
            <a:r>
              <a:rPr lang="en-US" dirty="0"/>
              <a:t> </a:t>
            </a:r>
            <a:r>
              <a:rPr lang="en-US" dirty="0" err="1"/>
              <a:t>miktarimi</a:t>
            </a:r>
            <a:r>
              <a:rPr lang="en-US" dirty="0"/>
              <a:t> </a:t>
            </a:r>
            <a:r>
              <a:rPr lang="en-US" dirty="0" err="1"/>
              <a:t>yaklasik</a:t>
            </a:r>
            <a:r>
              <a:rPr lang="en-US" dirty="0"/>
              <a:t> 81bin </a:t>
            </a:r>
            <a:r>
              <a:rPr lang="en-US" dirty="0" err="1"/>
              <a:t>goruyorum</a:t>
            </a:r>
            <a:r>
              <a:rPr lang="en-US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 </a:t>
            </a:r>
            <a:r>
              <a:rPr lang="en-US" dirty="0" err="1"/>
              <a:t>adedini</a:t>
            </a:r>
            <a:r>
              <a:rPr lang="en-US" dirty="0"/>
              <a:t> </a:t>
            </a:r>
            <a:r>
              <a:rPr lang="en-US" dirty="0" err="1"/>
              <a:t>inceledigimde</a:t>
            </a:r>
            <a:r>
              <a:rPr lang="en-US" dirty="0"/>
              <a:t> </a:t>
            </a:r>
            <a:r>
              <a:rPr lang="en-US" dirty="0" err="1"/>
              <a:t>siparislerde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9 </a:t>
            </a:r>
            <a:r>
              <a:rPr lang="en-US" dirty="0" err="1"/>
              <a:t>birimlik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 </a:t>
            </a:r>
            <a:r>
              <a:rPr lang="en-US" dirty="0" err="1"/>
              <a:t>yapildigini</a:t>
            </a:r>
            <a:r>
              <a:rPr lang="en-US" dirty="0"/>
              <a:t> </a:t>
            </a:r>
            <a:r>
              <a:rPr lang="en-US" dirty="0" err="1"/>
              <a:t>goruyorum</a:t>
            </a:r>
            <a:r>
              <a:rPr lang="en-US" dirty="0"/>
              <a:t> </a:t>
            </a:r>
            <a:r>
              <a:rPr lang="en-US" dirty="0" err="1"/>
              <a:t>demekki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siparis</a:t>
            </a:r>
            <a:r>
              <a:rPr lang="en-US" dirty="0"/>
              <a:t> </a:t>
            </a:r>
            <a:r>
              <a:rPr lang="en-US" dirty="0" err="1"/>
              <a:t>basina</a:t>
            </a:r>
            <a:r>
              <a:rPr lang="en-US" dirty="0"/>
              <a:t> </a:t>
            </a:r>
            <a:r>
              <a:rPr lang="en-US" dirty="0" err="1"/>
              <a:t>dusen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 </a:t>
            </a:r>
            <a:r>
              <a:rPr lang="en-US" dirty="0" err="1"/>
              <a:t>miktarim</a:t>
            </a:r>
            <a:r>
              <a:rPr lang="en-US" dirty="0"/>
              <a:t> </a:t>
            </a:r>
            <a:r>
              <a:rPr lang="en-US" dirty="0" err="1"/>
              <a:t>cok</a:t>
            </a:r>
            <a:r>
              <a:rPr lang="en-US" dirty="0"/>
              <a:t> </a:t>
            </a:r>
            <a:r>
              <a:rPr lang="en-US" dirty="0" err="1"/>
              <a:t>dusuk</a:t>
            </a:r>
            <a:r>
              <a:rPr lang="en-US" dirty="0"/>
              <a:t>, </a:t>
            </a:r>
            <a:r>
              <a:rPr lang="en-US" dirty="0" err="1"/>
              <a:t>maks</a:t>
            </a:r>
            <a:r>
              <a:rPr lang="en-US" dirty="0"/>
              <a:t> </a:t>
            </a:r>
            <a:r>
              <a:rPr lang="en-US" dirty="0" err="1"/>
              <a:t>degerim</a:t>
            </a:r>
            <a:r>
              <a:rPr lang="en-US" dirty="0"/>
              <a:t> </a:t>
            </a:r>
            <a:r>
              <a:rPr lang="en-US" dirty="0" err="1"/>
              <a:t>burada</a:t>
            </a:r>
            <a:r>
              <a:rPr lang="en-US" dirty="0"/>
              <a:t> outlier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Ayrica</a:t>
            </a:r>
            <a:r>
              <a:rPr lang="en-US" dirty="0"/>
              <a:t> </a:t>
            </a:r>
            <a:r>
              <a:rPr lang="en-US" dirty="0" err="1"/>
              <a:t>eksi</a:t>
            </a:r>
            <a:r>
              <a:rPr lang="en-US" dirty="0"/>
              <a:t> </a:t>
            </a:r>
            <a:r>
              <a:rPr lang="en-US" dirty="0" err="1"/>
              <a:t>degerlerim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goruyorum</a:t>
            </a:r>
            <a:r>
              <a:rPr lang="en-US" dirty="0"/>
              <a:t> hem </a:t>
            </a:r>
            <a:r>
              <a:rPr lang="en-US" dirty="0" err="1"/>
              <a:t>satis</a:t>
            </a:r>
            <a:r>
              <a:rPr lang="en-US" dirty="0"/>
              <a:t> </a:t>
            </a:r>
            <a:r>
              <a:rPr lang="en-US" dirty="0" err="1"/>
              <a:t>adedinde</a:t>
            </a:r>
            <a:r>
              <a:rPr lang="en-US" dirty="0"/>
              <a:t> hem de </a:t>
            </a:r>
            <a:r>
              <a:rPr lang="en-US" dirty="0" err="1"/>
              <a:t>birim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 </a:t>
            </a:r>
            <a:r>
              <a:rPr lang="en-US" dirty="0" err="1"/>
              <a:t>fiyatimda</a:t>
            </a:r>
            <a:r>
              <a:rPr lang="en-US" dirty="0"/>
              <a:t>.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dirty="0" err="1"/>
              <a:t>benim</a:t>
            </a:r>
            <a:r>
              <a:rPr lang="en-US" dirty="0"/>
              <a:t> </a:t>
            </a:r>
            <a:r>
              <a:rPr lang="en-US" dirty="0" err="1"/>
              <a:t>iptal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siparislerim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dirty="0"/>
              <a:t>- </a:t>
            </a:r>
            <a:r>
              <a:rPr lang="en-US" dirty="0" err="1"/>
              <a:t>Datayi</a:t>
            </a:r>
            <a:r>
              <a:rPr lang="en-US" dirty="0"/>
              <a:t> </a:t>
            </a:r>
            <a:r>
              <a:rPr lang="en-US" dirty="0" err="1"/>
              <a:t>inceledigimde</a:t>
            </a:r>
            <a:r>
              <a:rPr lang="en-US" dirty="0"/>
              <a:t> C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baslayan</a:t>
            </a:r>
            <a:r>
              <a:rPr lang="en-US" dirty="0"/>
              <a:t> </a:t>
            </a:r>
            <a:r>
              <a:rPr lang="en-US" dirty="0" err="1"/>
              <a:t>invoicelarin</a:t>
            </a:r>
            <a:r>
              <a:rPr lang="en-US" dirty="0"/>
              <a:t> </a:t>
            </a:r>
            <a:r>
              <a:rPr lang="en-US" dirty="0" err="1"/>
              <a:t>iptal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siparis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negative </a:t>
            </a:r>
            <a:r>
              <a:rPr lang="en-US" dirty="0" err="1"/>
              <a:t>satis</a:t>
            </a:r>
            <a:r>
              <a:rPr lang="en-US" dirty="0"/>
              <a:t> </a:t>
            </a:r>
            <a:r>
              <a:rPr lang="en-US" dirty="0" err="1"/>
              <a:t>miktarina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oldugunu</a:t>
            </a:r>
            <a:r>
              <a:rPr lang="en-US" dirty="0"/>
              <a:t> </a:t>
            </a:r>
            <a:r>
              <a:rPr lang="en-US" dirty="0" err="1"/>
              <a:t>goruyorum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Datamda</a:t>
            </a:r>
            <a:r>
              <a:rPr lang="en-US" dirty="0"/>
              <a:t> </a:t>
            </a:r>
            <a:r>
              <a:rPr lang="en-US" dirty="0" err="1"/>
              <a:t>ayrica</a:t>
            </a:r>
            <a:r>
              <a:rPr lang="en-US" dirty="0"/>
              <a:t> </a:t>
            </a:r>
            <a:r>
              <a:rPr lang="en-US" dirty="0" err="1"/>
              <a:t>eksik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var, </a:t>
            </a:r>
            <a:r>
              <a:rPr lang="en-US" dirty="0" err="1"/>
              <a:t>bunlar</a:t>
            </a:r>
            <a:r>
              <a:rPr lang="en-US" dirty="0"/>
              <a:t> incognito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urun</a:t>
            </a:r>
            <a:r>
              <a:rPr lang="en-US" dirty="0"/>
              <a:t> satin </a:t>
            </a:r>
            <a:r>
              <a:rPr lang="en-US" dirty="0" err="1"/>
              <a:t>alan</a:t>
            </a:r>
            <a:r>
              <a:rPr lang="en-US" dirty="0"/>
              <a:t> </a:t>
            </a:r>
            <a:r>
              <a:rPr lang="en-US" dirty="0" err="1"/>
              <a:t>musteri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 </a:t>
            </a:r>
            <a:r>
              <a:rPr lang="en-US" dirty="0" err="1"/>
              <a:t>Ayrica</a:t>
            </a:r>
            <a:r>
              <a:rPr lang="en-US" dirty="0"/>
              <a:t> </a:t>
            </a:r>
            <a:r>
              <a:rPr lang="en-US" dirty="0" err="1"/>
              <a:t>urun</a:t>
            </a:r>
            <a:r>
              <a:rPr lang="en-US" dirty="0"/>
              <a:t> </a:t>
            </a:r>
            <a:r>
              <a:rPr lang="en-US" dirty="0" err="1"/>
              <a:t>bilgilerimde</a:t>
            </a:r>
            <a:r>
              <a:rPr lang="en-US" dirty="0"/>
              <a:t> de </a:t>
            </a:r>
            <a:r>
              <a:rPr lang="en-US" dirty="0" err="1"/>
              <a:t>eksik</a:t>
            </a:r>
            <a:r>
              <a:rPr lang="en-US" dirty="0"/>
              <a:t> </a:t>
            </a:r>
            <a:r>
              <a:rPr lang="en-US" dirty="0" err="1"/>
              <a:t>bilgilerim</a:t>
            </a:r>
            <a:r>
              <a:rPr lang="en-US" dirty="0"/>
              <a:t> var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53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86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removing duplicate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2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removing duplicate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04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continue 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UK transactions with customer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0FD85-295E-A64B-925D-1E36398115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1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CA9266-117A-E74C-AB4F-99ADC887846E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4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AAFE-94E8-F549-90FB-6DBDC5E96D32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82A1897-2319-6E49-B05F-E62AA9B36843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5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0639-4E2B-E645-9681-54351BC7920A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4553" y="64820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1BFE8C6-479F-E747-81C5-FC0F8F11F82C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1658-00A3-114B-970D-ADA2C926274F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78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4D844-F059-1A4E-BA38-EFFF5928B069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9B4C-9270-5F48-8E08-86379262FC38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8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1B57-BE8D-074F-BBD3-0350D440A22C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5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A448FCA-A5C1-9E43-B35A-2AE842D7C80D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3603-14F4-6546-984D-22BA4C592CFB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2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F90708E-CDEC-494B-9ACC-BECC92D776CE}" type="datetime1">
              <a:rPr lang="en-GB" smtClean="0"/>
              <a:t>25/07/2022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547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jpeg"/><Relationship Id="rId7" Type="http://schemas.microsoft.com/office/2007/relationships/hdphoto" Target="../media/hdphoto18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microsoft.com/office/2007/relationships/hdphoto" Target="../media/hdphoto17.wdp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microsoft.com/office/2007/relationships/hdphoto" Target="../media/hdphoto19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microsoft.com/office/2007/relationships/hdphoto" Target="../media/hdphoto21.wdp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microsoft.com/office/2007/relationships/hdphoto" Target="../media/hdphoto17.wdp"/><Relationship Id="rId9" Type="http://schemas.microsoft.com/office/2007/relationships/hdphoto" Target="../media/hdphoto2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microsoft.com/office/2007/relationships/hdphoto" Target="../media/hdphoto17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jpeg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microsoft.com/office/2007/relationships/hdphoto" Target="../media/hdphoto6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microsoft.com/office/2007/relationships/hdphoto" Target="../media/hdphoto9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microsoft.com/office/2007/relationships/hdphoto" Target="../media/hdphoto8.wdp"/><Relationship Id="rId4" Type="http://schemas.microsoft.com/office/2007/relationships/hdphoto" Target="../media/hdphoto3.wdp"/><Relationship Id="rId9" Type="http://schemas.openxmlformats.org/officeDocument/2006/relationships/image" Target="../media/image20.png"/><Relationship Id="rId14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13.wdp"/><Relationship Id="rId3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4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4ACF-CCAC-094F-0EA7-BCCD1257B9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RFM Customer Segmentation &amp; Cohort Analysis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4C72F-679D-1CE7-572F-E2AB2454E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Capstone project – 1</a:t>
            </a:r>
          </a:p>
          <a:p>
            <a:r>
              <a:rPr lang="en-US" dirty="0"/>
              <a:t>G12 </a:t>
            </a:r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6E068EDD-B37A-CBEF-ABDF-09618BF3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239" y="5577777"/>
            <a:ext cx="334702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110DF-BA62-23DF-0BE3-D100A0AC9380}"/>
              </a:ext>
            </a:extLst>
          </p:cNvPr>
          <p:cNvSpPr txBox="1"/>
          <p:nvPr/>
        </p:nvSpPr>
        <p:spPr>
          <a:xfrm>
            <a:off x="739035" y="3557392"/>
            <a:ext cx="6050071" cy="258532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b="1" u="sng" dirty="0">
                <a:solidFill>
                  <a:schemeClr val="bg1">
                    <a:lumMod val="95000"/>
                  </a:schemeClr>
                </a:solidFill>
              </a:rPr>
              <a:t>Team Members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D1113 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Goksel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D1124 – Yusuf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D1125 – B. Zeynep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D1142 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Gulay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D1307 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Emine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D1659 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Tevfik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1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9BD9-4134-2E71-E090-EA2A62E3A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RFM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CB383-6D0A-C917-D13F-F5E254078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(recency, frequency, monetary)</a:t>
            </a:r>
            <a:endParaRPr lang="en-US" dirty="0"/>
          </a:p>
        </p:txBody>
      </p:sp>
      <p:pic>
        <p:nvPicPr>
          <p:cNvPr id="4" name="Picture 6" descr="RFM Analysis (Recency-Frequency-Monetary) | by Azize Sultan Palalı | Medium">
            <a:extLst>
              <a:ext uri="{FF2B5EF4-FFF2-40B4-BE49-F238E27FC236}">
                <a16:creationId xmlns:a16="http://schemas.microsoft.com/office/drawing/2014/main" id="{5E83FF01-D073-EA24-E17E-EF975F386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3484005"/>
            <a:ext cx="6186527" cy="250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470821-DC4D-5534-BD51-B7336E140D86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pic>
        <p:nvPicPr>
          <p:cNvPr id="6" name="Picture 2" descr="Online Career IT Training School - Clarusway">
            <a:extLst>
              <a:ext uri="{FF2B5EF4-FFF2-40B4-BE49-F238E27FC236}">
                <a16:creationId xmlns:a16="http://schemas.microsoft.com/office/drawing/2014/main" id="{209B3898-75B3-BBCC-316A-595A52D52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198" y="64249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70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B01A-9F1B-F2BC-5751-ED87BAD3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RFM Analysis</a:t>
            </a:r>
            <a:endParaRPr lang="en-US" dirty="0"/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2A722862-631D-DAE9-B6AF-BE5D6BA02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1125A-DFB0-B089-C251-51D7A48AC5A4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77A69-C51B-B84C-EA3E-D4AA3928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5BA290-0DD8-6318-A566-36CEE542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82741"/>
            <a:ext cx="5362090" cy="30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C27F4-CC60-2743-A7D0-0DA43EB2C5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046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9029" y="2482742"/>
            <a:ext cx="5362090" cy="30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44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F196-9AF3-1569-7563-76F22DB4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Customer Segmentation with RFM Scores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B836-EFB0-CBA3-CFCD-D234D92EA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472" y="2081818"/>
            <a:ext cx="3609808" cy="3678303"/>
          </a:xfrm>
        </p:spPr>
        <p:txBody>
          <a:bodyPr anchor="t"/>
          <a:lstStyle/>
          <a:p>
            <a:r>
              <a:rPr lang="en-US" dirty="0"/>
              <a:t>Recency </a:t>
            </a:r>
          </a:p>
          <a:p>
            <a:pPr marL="0" indent="0">
              <a:buNone/>
            </a:pPr>
            <a:r>
              <a:rPr lang="en-US" sz="1600" dirty="0"/>
              <a:t>- Recent day: </a:t>
            </a:r>
            <a:r>
              <a:rPr lang="en-GB" sz="1600" dirty="0"/>
              <a:t>'2011-12-09</a:t>
            </a:r>
            <a:endParaRPr lang="en-US" sz="1600" dirty="0"/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4232A8F4-07FF-B0C5-8231-3A3848486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468C88-A1C5-D092-A687-E6B1360ED5A4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B1556-468B-B870-2A5C-1CC61908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72ED26-9CAF-1A8E-6EB7-AB4A05EADE8C}"/>
              </a:ext>
            </a:extLst>
          </p:cNvPr>
          <p:cNvSpPr txBox="1">
            <a:spLocks/>
          </p:cNvSpPr>
          <p:nvPr/>
        </p:nvSpPr>
        <p:spPr>
          <a:xfrm>
            <a:off x="4365186" y="2107154"/>
            <a:ext cx="2235200" cy="835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Frequency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D298DA8-AA79-F87E-BA70-119F3583A372}"/>
              </a:ext>
            </a:extLst>
          </p:cNvPr>
          <p:cNvSpPr txBox="1">
            <a:spLocks/>
          </p:cNvSpPr>
          <p:nvPr/>
        </p:nvSpPr>
        <p:spPr>
          <a:xfrm>
            <a:off x="8382089" y="2154338"/>
            <a:ext cx="2191680" cy="727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Monetary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6B72C5-A87D-73AA-9974-B21EFB4D9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72" y="3015547"/>
            <a:ext cx="3615883" cy="19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99951A-3EFE-0B44-763C-37F2A4F38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1" y="3015547"/>
            <a:ext cx="3662999" cy="19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F64E2D-D5C2-C1EE-06EF-8067BD269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89" y="3015547"/>
            <a:ext cx="3621750" cy="19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2355AD-47BA-46CD-3944-DBC87F3C0C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73908" b="28612"/>
          <a:stretch/>
        </p:blipFill>
        <p:spPr>
          <a:xfrm>
            <a:off x="2896606" y="2088418"/>
            <a:ext cx="939749" cy="9251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D2E8A7-C5E7-C274-48B1-1F19A33892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31708" r="33052" b="26131"/>
          <a:stretch/>
        </p:blipFill>
        <p:spPr>
          <a:xfrm>
            <a:off x="6709215" y="1984863"/>
            <a:ext cx="1269238" cy="9573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943C17-6020-2C4C-C7EF-D19A78C0DA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68279" t="1" b="28612"/>
          <a:stretch/>
        </p:blipFill>
        <p:spPr>
          <a:xfrm>
            <a:off x="10883106" y="1957160"/>
            <a:ext cx="1142502" cy="925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B0578-B8E9-6481-425D-BD6311E343CF}"/>
              </a:ext>
            </a:extLst>
          </p:cNvPr>
          <p:cNvSpPr txBox="1"/>
          <p:nvPr/>
        </p:nvSpPr>
        <p:spPr>
          <a:xfrm>
            <a:off x="8758882" y="4969578"/>
            <a:ext cx="337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Total amount of money spent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D89FA-0FF1-CD3B-107D-9A49C86108F9}"/>
              </a:ext>
            </a:extLst>
          </p:cNvPr>
          <p:cNvSpPr txBox="1"/>
          <p:nvPr/>
        </p:nvSpPr>
        <p:spPr>
          <a:xfrm>
            <a:off x="4642197" y="4969578"/>
            <a:ext cx="2701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Number of purchases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3F3646-4237-C990-CEA3-920371937951}"/>
              </a:ext>
            </a:extLst>
          </p:cNvPr>
          <p:cNvSpPr txBox="1"/>
          <p:nvPr/>
        </p:nvSpPr>
        <p:spPr>
          <a:xfrm>
            <a:off x="450381" y="4969578"/>
            <a:ext cx="2909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Days since last purchase</a:t>
            </a:r>
          </a:p>
        </p:txBody>
      </p:sp>
    </p:spTree>
    <p:extLst>
      <p:ext uri="{BB962C8B-B14F-4D97-AF65-F5344CB8AC3E}">
        <p14:creationId xmlns:p14="http://schemas.microsoft.com/office/powerpoint/2010/main" val="2251254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F196-9AF3-1569-7563-76F22DB4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 err="1"/>
              <a:t>rfm_Scoring</a:t>
            </a:r>
            <a:endParaRPr lang="en-US" dirty="0"/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4232A8F4-07FF-B0C5-8231-3A3848486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468C88-A1C5-D092-A687-E6B1360ED5A4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B1556-468B-B870-2A5C-1CC61908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F880-A125-4ACC-0246-F41BD9EBB73A}"/>
              </a:ext>
            </a:extLst>
          </p:cNvPr>
          <p:cNvSpPr txBox="1">
            <a:spLocks/>
          </p:cNvSpPr>
          <p:nvPr/>
        </p:nvSpPr>
        <p:spPr>
          <a:xfrm>
            <a:off x="220472" y="2081818"/>
            <a:ext cx="6180328" cy="3678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column is divided into 4 equal parts</a:t>
            </a:r>
          </a:p>
          <a:p>
            <a:r>
              <a:rPr lang="en-GB" dirty="0"/>
              <a:t>The score value was determined for each column.</a:t>
            </a:r>
          </a:p>
          <a:p>
            <a:endParaRPr lang="en-GB" sz="1600" dirty="0"/>
          </a:p>
          <a:p>
            <a:r>
              <a:rPr lang="en-GB" sz="1600" dirty="0"/>
              <a:t>Customers are rated from 1 to 4 according to national values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sz="1600" dirty="0"/>
              <a:t>and the scores are combined for segmentation</a:t>
            </a:r>
          </a:p>
          <a:p>
            <a:endParaRPr lang="en-GB" dirty="0"/>
          </a:p>
          <a:p>
            <a:r>
              <a:rPr lang="en-GB" sz="1600" dirty="0" err="1"/>
              <a:t>Rfm_level</a:t>
            </a:r>
            <a:r>
              <a:rPr lang="en-GB" sz="1600" dirty="0"/>
              <a:t> is defined</a:t>
            </a:r>
          </a:p>
          <a:p>
            <a:r>
              <a:rPr lang="en-GB" sz="1600" dirty="0"/>
              <a:t>A name is set for each segment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D4E123-6C60-2AA3-55DF-27BA4911E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593" y="1999345"/>
            <a:ext cx="5080000" cy="85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5804E-0236-B191-B92B-AF0EA2E1F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476" y="3018752"/>
            <a:ext cx="6014401" cy="1266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8B3286-5725-DE9C-DB29-62A35EBD4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17" y="4372837"/>
            <a:ext cx="8545876" cy="38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3B0D68-A457-1D5A-324B-209B4C8EE2F1}"/>
              </a:ext>
            </a:extLst>
          </p:cNvPr>
          <p:cNvSpPr txBox="1"/>
          <p:nvPr/>
        </p:nvSpPr>
        <p:spPr>
          <a:xfrm>
            <a:off x="3360064" y="4861569"/>
            <a:ext cx="28008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1600" dirty="0">
                <a:solidFill>
                  <a:schemeClr val="tx2"/>
                </a:solidFill>
              </a:rPr>
              <a:t>Best Customer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1600" dirty="0">
                <a:solidFill>
                  <a:schemeClr val="tx2"/>
                </a:solidFill>
              </a:rPr>
              <a:t>Loyal Customer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1600" dirty="0">
                <a:solidFill>
                  <a:schemeClr val="tx2"/>
                </a:solidFill>
              </a:rPr>
              <a:t>Big Spenders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1600" dirty="0">
                <a:solidFill>
                  <a:schemeClr val="tx2"/>
                </a:solidFill>
              </a:rPr>
              <a:t>Almost Lost Customers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1600" dirty="0">
                <a:solidFill>
                  <a:schemeClr val="tx2"/>
                </a:solidFill>
              </a:rPr>
              <a:t>Lost Cheap Customers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97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F196-9AF3-1569-7563-76F22DB4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RFM Segments</a:t>
            </a:r>
            <a:endParaRPr lang="en-US" dirty="0"/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4232A8F4-07FF-B0C5-8231-3A3848486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468C88-A1C5-D092-A687-E6B1360ED5A4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B1556-468B-B870-2A5C-1CC61908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4DB52-D34B-CC00-CFC3-E15D562CE1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3" r="8217" b="6565"/>
          <a:stretch/>
        </p:blipFill>
        <p:spPr>
          <a:xfrm>
            <a:off x="2558387" y="4743473"/>
            <a:ext cx="2470179" cy="1831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84668A-F101-C807-F035-D1B801DE0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32" y="2168266"/>
            <a:ext cx="6388443" cy="2261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60069-C47B-B83A-EC6A-FD699D39B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549" y="1874653"/>
            <a:ext cx="4325843" cy="4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7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50D2-86F4-59E0-5F3B-9EE0768323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B868E-6238-9C2B-CDC8-D665C7A9C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further insight into customer behaviour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E3034-9D4B-E359-2F84-FF9AA823B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00" r="301" b="6799"/>
          <a:stretch/>
        </p:blipFill>
        <p:spPr>
          <a:xfrm>
            <a:off x="6959600" y="3429000"/>
            <a:ext cx="4431654" cy="271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EDC2C-EEC3-62EA-FBAA-F43C85590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3429000"/>
            <a:ext cx="5967502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32CE-6485-C77D-F226-7CB168E8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Applying 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B6A07-EA19-8818-2F50-F7073EDCE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878445"/>
            <a:ext cx="11116114" cy="390612"/>
          </a:xfrm>
          <a:solidFill>
            <a:srgbClr val="4D1434"/>
          </a:solidFill>
        </p:spPr>
        <p:txBody>
          <a:bodyPr/>
          <a:lstStyle/>
          <a:p>
            <a:pPr marL="0" indent="0" algn="ctr">
              <a:buNone/>
            </a:pPr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K-Means Implementation</a:t>
            </a:r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5821B810-6B48-685E-E8C1-E7DF0514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1C517-342E-86BA-061F-7D4E361DA317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AA8ED-5EDD-63AB-17BB-8696BA3C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F3946-D2F9-74CE-582C-4615E880C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29" y="2081320"/>
            <a:ext cx="2402791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C865BF-AC6D-F3C1-028C-9EE024A06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2726" y="1868148"/>
            <a:ext cx="2024580" cy="19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BA8642-691F-4313-A017-54088F771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576" y="4284658"/>
            <a:ext cx="4769709" cy="2429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0D685-06DD-0A5C-0A8C-731AC4001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476" y="1868148"/>
            <a:ext cx="3374294" cy="19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96E7A-EE5A-DA40-2AFF-4EC0288C4421}"/>
              </a:ext>
            </a:extLst>
          </p:cNvPr>
          <p:cNvSpPr txBox="1"/>
          <p:nvPr/>
        </p:nvSpPr>
        <p:spPr>
          <a:xfrm>
            <a:off x="520545" y="1778934"/>
            <a:ext cx="3833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After data </a:t>
            </a:r>
            <a:r>
              <a:rPr lang="en-GB" b="1" dirty="0">
                <a:solidFill>
                  <a:srgbClr val="000000"/>
                </a:solidFill>
                <a:latin typeface="Helvetica Neue" panose="02000503000000020004" pitchFamily="2" charset="0"/>
              </a:rPr>
              <a:t>n</a:t>
            </a:r>
            <a:r>
              <a:rPr lang="en-GB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ormalization</a:t>
            </a:r>
          </a:p>
        </p:txBody>
      </p:sp>
    </p:spTree>
    <p:extLst>
      <p:ext uri="{BB962C8B-B14F-4D97-AF65-F5344CB8AC3E}">
        <p14:creationId xmlns:p14="http://schemas.microsoft.com/office/powerpoint/2010/main" val="1047935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32CE-6485-C77D-F226-7CB168E8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Applying K-Means Clustering</a:t>
            </a:r>
            <a:endParaRPr lang="en-US" dirty="0"/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5821B810-6B48-685E-E8C1-E7DF0514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1C517-342E-86BA-061F-7D4E361DA317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AA8ED-5EDD-63AB-17BB-8696BA3C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82CBA-7B1E-7AD8-545B-50959B0B5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" y="1864338"/>
            <a:ext cx="8362899" cy="4520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3E1B1-5978-4A3F-6634-DD3C5A7CC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167" y="1985978"/>
            <a:ext cx="3009640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FAD4D4-B40D-1A0E-95F1-B78F261B9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745" y="4225327"/>
            <a:ext cx="295448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3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32CE-6485-C77D-F226-7CB168E8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Applying K-Means Clustering</a:t>
            </a:r>
            <a:endParaRPr lang="en-US" dirty="0"/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5821B810-6B48-685E-E8C1-E7DF0514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1C517-342E-86BA-061F-7D4E361DA317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AA8ED-5EDD-63AB-17BB-8696BA3C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E8FFB-9033-BB1E-086F-5969EBD58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031" y="2370728"/>
            <a:ext cx="5947719" cy="39835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721D9F-006D-1B11-18EE-A794B6B9F0D3}"/>
              </a:ext>
            </a:extLst>
          </p:cNvPr>
          <p:cNvSpPr txBox="1"/>
          <p:nvPr/>
        </p:nvSpPr>
        <p:spPr>
          <a:xfrm>
            <a:off x="481912" y="2001396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Scatter plot and cluster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87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32CE-6485-C77D-F226-7CB168E8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Applying K-Means Clustering</a:t>
            </a:r>
            <a:endParaRPr lang="en-US" dirty="0"/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5821B810-6B48-685E-E8C1-E7DF0514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1C517-342E-86BA-061F-7D4E361DA317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AA8ED-5EDD-63AB-17BB-8696BA3C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196A02-D804-A73F-A1BF-55331E307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2316903"/>
            <a:ext cx="1056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3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B6E24-CBAB-EFDC-1ADE-B201FA72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RFM Customer Segmentation &amp; Cohort Analysis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6BC1F-DB05-C9B2-BCB0-384C3A63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96" y="2480179"/>
            <a:ext cx="5558946" cy="38238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4804-2C34-A1E6-A817-81B455C2F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102308" cy="367830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PURPOSE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Developing the company's sales policies and Contributing to the correct use of resources…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Online Career IT Training School - Clarusway">
            <a:extLst>
              <a:ext uri="{FF2B5EF4-FFF2-40B4-BE49-F238E27FC236}">
                <a16:creationId xmlns:a16="http://schemas.microsoft.com/office/drawing/2014/main" id="{F55C91A6-7EE3-2D36-4248-5F9F48D9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5BA55-29D6-FEF0-B459-DE70CD8E8F1B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A50D1-7EF2-086B-F191-F184BFBB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25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894F-6CF5-D7E2-9ACB-2F905A38E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Cohort &amp; Conduct Cohort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E366E-A83B-632F-9E59-139F02D89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 analysing user growth patterns for products</a:t>
            </a:r>
            <a:endParaRPr lang="en-US" dirty="0"/>
          </a:p>
        </p:txBody>
      </p:sp>
      <p:pic>
        <p:nvPicPr>
          <p:cNvPr id="12292" name="Picture 4" descr="Cohort Analysis: An Insider Look at Your Customer's Behavior">
            <a:extLst>
              <a:ext uri="{FF2B5EF4-FFF2-40B4-BE49-F238E27FC236}">
                <a16:creationId xmlns:a16="http://schemas.microsoft.com/office/drawing/2014/main" id="{C7FD7BE6-8961-A0C5-DFA8-9CB678D4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55" y="3200401"/>
            <a:ext cx="4907645" cy="306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62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Mobile Marketing &amp; Seasonality: How to adapt your marketing campaigns?">
            <a:extLst>
              <a:ext uri="{FF2B5EF4-FFF2-40B4-BE49-F238E27FC236}">
                <a16:creationId xmlns:a16="http://schemas.microsoft.com/office/drawing/2014/main" id="{C93AC510-35F6-A23D-C008-8F9CF6C37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808" y="4650224"/>
            <a:ext cx="4082074" cy="213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3C18C-305D-27AD-8E4F-D5FDEB26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ADVANTAGES Cohort Analysis</a:t>
            </a:r>
            <a:endParaRPr lang="en-US" dirty="0"/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94DA8CD3-00D7-9724-FEDA-53DFF093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1F9E2D-350D-B6E5-6355-C67EC9B81EDF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0119D-2EF6-E508-C32F-668CC4D8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8" name="Picture 4" descr="Five steps to improving organizational effectiveness - Municipal World">
            <a:extLst>
              <a:ext uri="{FF2B5EF4-FFF2-40B4-BE49-F238E27FC236}">
                <a16:creationId xmlns:a16="http://schemas.microsoft.com/office/drawing/2014/main" id="{BFBDFBFB-CDF8-6A87-37D0-1150CE318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1" y="2627239"/>
            <a:ext cx="330075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9DF072-5E81-C6F5-C236-F154F961FAC4}"/>
              </a:ext>
            </a:extLst>
          </p:cNvPr>
          <p:cNvSpPr txBox="1"/>
          <p:nvPr/>
        </p:nvSpPr>
        <p:spPr>
          <a:xfrm>
            <a:off x="386501" y="1836759"/>
            <a:ext cx="3667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How much effective was a marketing campaign held in a particular time period?</a:t>
            </a:r>
          </a:p>
        </p:txBody>
      </p:sp>
      <p:pic>
        <p:nvPicPr>
          <p:cNvPr id="1030" name="Picture 6" descr="How to retain New Customers. - Loystar">
            <a:extLst>
              <a:ext uri="{FF2B5EF4-FFF2-40B4-BE49-F238E27FC236}">
                <a16:creationId xmlns:a16="http://schemas.microsoft.com/office/drawing/2014/main" id="{51922F05-2F25-7572-6CE2-DF8D6A4BA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55" t="8128" r="6992" b="19393"/>
          <a:stretch/>
        </p:blipFill>
        <p:spPr bwMode="auto">
          <a:xfrm>
            <a:off x="4380889" y="2753467"/>
            <a:ext cx="3619912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7F2C7D-4095-3A92-8DA4-B6201246CC6D}"/>
              </a:ext>
            </a:extLst>
          </p:cNvPr>
          <p:cNvSpPr txBox="1"/>
          <p:nvPr/>
        </p:nvSpPr>
        <p:spPr>
          <a:xfrm>
            <a:off x="4380890" y="1836758"/>
            <a:ext cx="34302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Should I focus more on retention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rather than acquiring new customers?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AF6AE3-97E6-A0CC-5CF9-EFF19A563421}"/>
              </a:ext>
            </a:extLst>
          </p:cNvPr>
          <p:cNvSpPr txBox="1"/>
          <p:nvPr/>
        </p:nvSpPr>
        <p:spPr>
          <a:xfrm>
            <a:off x="8367090" y="1877418"/>
            <a:ext cx="34384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Which marketing channels bring me the best results?</a:t>
            </a:r>
          </a:p>
        </p:txBody>
      </p:sp>
      <p:pic>
        <p:nvPicPr>
          <p:cNvPr id="1032" name="Picture 8" descr="Marketing Channels can Propel Your Marketing Strategies | NotifyVisitors">
            <a:extLst>
              <a:ext uri="{FF2B5EF4-FFF2-40B4-BE49-F238E27FC236}">
                <a16:creationId xmlns:a16="http://schemas.microsoft.com/office/drawing/2014/main" id="{56ACADD8-0CA5-19C3-0801-B3AF1866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753" y="1939733"/>
            <a:ext cx="3687938" cy="27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D7E015-4C14-EE28-C302-8DACB6CD0634}"/>
              </a:ext>
            </a:extLst>
          </p:cNvPr>
          <p:cNvSpPr txBox="1"/>
          <p:nvPr/>
        </p:nvSpPr>
        <p:spPr>
          <a:xfrm>
            <a:off x="386501" y="4894144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Is there a seasonality pattern in customer behaviour?</a:t>
            </a:r>
          </a:p>
        </p:txBody>
      </p:sp>
      <p:pic>
        <p:nvPicPr>
          <p:cNvPr id="1034" name="Picture 10" descr="How To Ask Questions Effectively. When we have a question, our first… | by  Soundarya Balasubramani | Agile Insider | Medium">
            <a:extLst>
              <a:ext uri="{FF2B5EF4-FFF2-40B4-BE49-F238E27FC236}">
                <a16:creationId xmlns:a16="http://schemas.microsoft.com/office/drawing/2014/main" id="{B685861F-1EF8-AFAF-2AAE-00A13F8A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115">
            <a:off x="7186299" y="2518868"/>
            <a:ext cx="879669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937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C18C-305D-27AD-8E4F-D5FDEB26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Monthly Cohort Analysis</a:t>
            </a:r>
            <a:endParaRPr lang="en-US" dirty="0"/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94DA8CD3-00D7-9724-FEDA-53DFF093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1F9E2D-350D-B6E5-6355-C67EC9B81EDF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0119D-2EF6-E508-C32F-668CC4D8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5AE5BE-7EC8-9EEE-D8A9-5755F09DC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26" y="2288191"/>
            <a:ext cx="6271235" cy="3867653"/>
          </a:xfrm>
          <a:prstGeom prst="rect">
            <a:avLst/>
          </a:prstGeom>
        </p:spPr>
      </p:pic>
      <p:pic>
        <p:nvPicPr>
          <p:cNvPr id="2050" name="Picture 2" descr="Image result for customer id image">
            <a:extLst>
              <a:ext uri="{FF2B5EF4-FFF2-40B4-BE49-F238E27FC236}">
                <a16:creationId xmlns:a16="http://schemas.microsoft.com/office/drawing/2014/main" id="{F1FFAA94-2056-5A62-3B93-247FD69D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03" y="2520138"/>
            <a:ext cx="70338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50A51E-301E-B5EA-C3EF-B7836A30972D}"/>
              </a:ext>
            </a:extLst>
          </p:cNvPr>
          <p:cNvSpPr txBox="1"/>
          <p:nvPr/>
        </p:nvSpPr>
        <p:spPr>
          <a:xfrm>
            <a:off x="445260" y="3255011"/>
            <a:ext cx="1208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/>
              <a:t>Customer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9B75F-A97A-CEFF-7DEE-8B49F1745BDC}"/>
              </a:ext>
            </a:extLst>
          </p:cNvPr>
          <p:cNvSpPr txBox="1"/>
          <p:nvPr/>
        </p:nvSpPr>
        <p:spPr>
          <a:xfrm>
            <a:off x="1674928" y="3255010"/>
            <a:ext cx="1387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/>
              <a:t>Price/Revenue</a:t>
            </a:r>
          </a:p>
        </p:txBody>
      </p:sp>
      <p:pic>
        <p:nvPicPr>
          <p:cNvPr id="2052" name="Picture 4" descr="Price Tag free vector icons designed by Gregor Cresnar | Price icon, Vector  icon design, Icon design">
            <a:extLst>
              <a:ext uri="{FF2B5EF4-FFF2-40B4-BE49-F238E27FC236}">
                <a16:creationId xmlns:a16="http://schemas.microsoft.com/office/drawing/2014/main" id="{305BE0D0-A398-0866-79DB-6507FEFC6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915" y="2490839"/>
            <a:ext cx="1440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hopping Cart with Quantity Vector Icon design Stock Vector | Adobe Stock">
            <a:extLst>
              <a:ext uri="{FF2B5EF4-FFF2-40B4-BE49-F238E27FC236}">
                <a16:creationId xmlns:a16="http://schemas.microsoft.com/office/drawing/2014/main" id="{A9A8257A-2C70-BD4D-5506-9577A9C2C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2"/>
          <a:stretch/>
        </p:blipFill>
        <p:spPr bwMode="auto">
          <a:xfrm>
            <a:off x="3049590" y="2619147"/>
            <a:ext cx="69852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FD59AB-98D4-CF40-B932-7758EB11A5F2}"/>
              </a:ext>
            </a:extLst>
          </p:cNvPr>
          <p:cNvSpPr txBox="1"/>
          <p:nvPr/>
        </p:nvSpPr>
        <p:spPr>
          <a:xfrm>
            <a:off x="3049590" y="3255010"/>
            <a:ext cx="938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/>
              <a:t>Quantity</a:t>
            </a:r>
          </a:p>
        </p:txBody>
      </p:sp>
      <p:pic>
        <p:nvPicPr>
          <p:cNvPr id="2058" name="Picture 10" descr="Calendar Date Schedule Event Month Year History Comments - Date Clipart  Black And White, HD Png Download , Transparent Png Image - PNGitem">
            <a:extLst>
              <a:ext uri="{FF2B5EF4-FFF2-40B4-BE49-F238E27FC236}">
                <a16:creationId xmlns:a16="http://schemas.microsoft.com/office/drawing/2014/main" id="{C3A88D8D-20B2-0F24-13FE-448E00B8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069" y="2631273"/>
            <a:ext cx="812716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4952DA-6D4E-5C74-E86C-964692E20DC9}"/>
              </a:ext>
            </a:extLst>
          </p:cNvPr>
          <p:cNvSpPr txBox="1"/>
          <p:nvPr/>
        </p:nvSpPr>
        <p:spPr>
          <a:xfrm>
            <a:off x="3986515" y="3255010"/>
            <a:ext cx="1157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/>
              <a:t>Date-Range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9E210B-7106-499B-F346-CBB730B92F1C}"/>
              </a:ext>
            </a:extLst>
          </p:cNvPr>
          <p:cNvSpPr txBox="1"/>
          <p:nvPr/>
        </p:nvSpPr>
        <p:spPr>
          <a:xfrm>
            <a:off x="445260" y="1836759"/>
            <a:ext cx="7527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Cohort Table for Retention Rate in Percentage – Monthly Cohorts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3FA1C-7A7A-B2FA-70B1-2F26E29D4D82}"/>
              </a:ext>
            </a:extLst>
          </p:cNvPr>
          <p:cNvSpPr txBox="1"/>
          <p:nvPr/>
        </p:nvSpPr>
        <p:spPr>
          <a:xfrm>
            <a:off x="6436913" y="6206119"/>
            <a:ext cx="185679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900" u="sng" dirty="0" err="1">
                <a:solidFill>
                  <a:srgbClr val="C00000"/>
                </a:solidFill>
              </a:rPr>
              <a:t>cohort_index</a:t>
            </a:r>
            <a:endParaRPr lang="en-US" sz="900" u="sng" dirty="0">
              <a:solidFill>
                <a:srgbClr val="C00000"/>
              </a:solidFill>
            </a:endParaRPr>
          </a:p>
          <a:p>
            <a:r>
              <a:rPr lang="en-US" sz="900" dirty="0">
                <a:solidFill>
                  <a:srgbClr val="C00000"/>
                </a:solidFill>
              </a:rPr>
              <a:t>Order of month in given time range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B2A9091-A26E-DAE7-DDDF-FDE189CED1DC}"/>
              </a:ext>
            </a:extLst>
          </p:cNvPr>
          <p:cNvSpPr/>
          <p:nvPr/>
        </p:nvSpPr>
        <p:spPr>
          <a:xfrm>
            <a:off x="6786981" y="2413592"/>
            <a:ext cx="382262" cy="3446556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72ED08-76B6-D88C-8A03-F658050F99DD}"/>
              </a:ext>
            </a:extLst>
          </p:cNvPr>
          <p:cNvSpPr txBox="1"/>
          <p:nvPr/>
        </p:nvSpPr>
        <p:spPr>
          <a:xfrm>
            <a:off x="7205508" y="5490816"/>
            <a:ext cx="156210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C00000"/>
                </a:solidFill>
              </a:rPr>
              <a:t>% of users retained </a:t>
            </a:r>
          </a:p>
          <a:p>
            <a:r>
              <a:rPr lang="en-GB" sz="900" dirty="0">
                <a:solidFill>
                  <a:srgbClr val="C00000"/>
                </a:solidFill>
              </a:rPr>
              <a:t>1 month after first session</a:t>
            </a:r>
            <a:endParaRPr lang="en-US" sz="900" dirty="0">
              <a:solidFill>
                <a:srgbClr val="C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B12D5F-CCA6-0F3E-E952-7D0C830A1416}"/>
              </a:ext>
            </a:extLst>
          </p:cNvPr>
          <p:cNvCxnSpPr>
            <a:cxnSpLocks/>
          </p:cNvCxnSpPr>
          <p:nvPr/>
        </p:nvCxnSpPr>
        <p:spPr>
          <a:xfrm>
            <a:off x="6821240" y="2690036"/>
            <a:ext cx="44918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513EE0-6F59-9A3E-F19C-70648F04339F}"/>
              </a:ext>
            </a:extLst>
          </p:cNvPr>
          <p:cNvSpPr txBox="1"/>
          <p:nvPr/>
        </p:nvSpPr>
        <p:spPr>
          <a:xfrm>
            <a:off x="10431885" y="2038967"/>
            <a:ext cx="101192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C00000"/>
                </a:solidFill>
              </a:rPr>
              <a:t>Retention </a:t>
            </a:r>
          </a:p>
          <a:p>
            <a:r>
              <a:rPr lang="en-GB" sz="900" dirty="0">
                <a:solidFill>
                  <a:srgbClr val="C00000"/>
                </a:solidFill>
              </a:rPr>
              <a:t>over user lifetime</a:t>
            </a:r>
            <a:endParaRPr lang="en-US" sz="900" dirty="0">
              <a:solidFill>
                <a:srgbClr val="C00000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FFC750C-D877-5202-A452-0191CAEA65D5}"/>
              </a:ext>
            </a:extLst>
          </p:cNvPr>
          <p:cNvSpPr/>
          <p:nvPr/>
        </p:nvSpPr>
        <p:spPr>
          <a:xfrm>
            <a:off x="8293702" y="3983038"/>
            <a:ext cx="473905" cy="269986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8CA274-D545-F8B1-E486-374D5143ECB4}"/>
              </a:ext>
            </a:extLst>
          </p:cNvPr>
          <p:cNvCxnSpPr>
            <a:cxnSpLocks/>
          </p:cNvCxnSpPr>
          <p:nvPr/>
        </p:nvCxnSpPr>
        <p:spPr>
          <a:xfrm>
            <a:off x="6821240" y="4167963"/>
            <a:ext cx="1460029" cy="0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5AD340-1BFF-0FFF-EEA4-579ADD99CD79}"/>
              </a:ext>
            </a:extLst>
          </p:cNvPr>
          <p:cNvCxnSpPr>
            <a:cxnSpLocks/>
          </p:cNvCxnSpPr>
          <p:nvPr/>
        </p:nvCxnSpPr>
        <p:spPr>
          <a:xfrm flipV="1">
            <a:off x="8530654" y="4253024"/>
            <a:ext cx="19973" cy="1531088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07E6281-46F1-9BE1-F459-E34303DFF616}"/>
              </a:ext>
            </a:extLst>
          </p:cNvPr>
          <p:cNvSpPr txBox="1">
            <a:spLocks/>
          </p:cNvSpPr>
          <p:nvPr/>
        </p:nvSpPr>
        <p:spPr>
          <a:xfrm>
            <a:off x="427919" y="4089703"/>
            <a:ext cx="5454483" cy="17131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Number of unique customers are calculated in each group of cohort date</a:t>
            </a:r>
          </a:p>
          <a:p>
            <a:r>
              <a:rPr lang="en-GB" dirty="0"/>
              <a:t>13 cohorts for each month and 13 cohort indexes.  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dirty="0"/>
              <a:t>Sample:</a:t>
            </a:r>
          </a:p>
          <a:p>
            <a:pPr marL="0" indent="0">
              <a:buNone/>
            </a:pPr>
            <a:r>
              <a:rPr lang="en-GB" dirty="0"/>
              <a:t>	06-2011 </a:t>
            </a:r>
            <a:r>
              <a:rPr lang="en-GB" dirty="0" err="1"/>
              <a:t>cohort_month</a:t>
            </a:r>
            <a:r>
              <a:rPr lang="en-GB" dirty="0"/>
              <a:t> in 6th Cohort Index, </a:t>
            </a:r>
          </a:p>
          <a:p>
            <a:pPr marL="0" indent="0">
              <a:buNone/>
            </a:pPr>
            <a:r>
              <a:rPr lang="en-GB" dirty="0"/>
              <a:t>	* 33% of cohorts that signed in Jun 2011 were active 6 months later.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0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C18C-305D-27AD-8E4F-D5FDEB26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Monthly Cohort Analysis</a:t>
            </a:r>
            <a:endParaRPr lang="en-US" dirty="0"/>
          </a:p>
        </p:txBody>
      </p:sp>
      <p:pic>
        <p:nvPicPr>
          <p:cNvPr id="4" name="Picture 2" descr="Online Career IT Training School - Clarusway">
            <a:extLst>
              <a:ext uri="{FF2B5EF4-FFF2-40B4-BE49-F238E27FC236}">
                <a16:creationId xmlns:a16="http://schemas.microsoft.com/office/drawing/2014/main" id="{94DA8CD3-00D7-9724-FEDA-53DFF093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1F9E2D-350D-B6E5-6355-C67EC9B81EDF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0119D-2EF6-E508-C32F-668CC4D8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D9A76-DF6C-7377-3969-B5CA051B9234}"/>
              </a:ext>
            </a:extLst>
          </p:cNvPr>
          <p:cNvSpPr txBox="1"/>
          <p:nvPr/>
        </p:nvSpPr>
        <p:spPr>
          <a:xfrm>
            <a:off x="445261" y="1836759"/>
            <a:ext cx="565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Average Quantity Sold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1B8F1-7435-A4B6-B42E-33D545BE32B9}"/>
              </a:ext>
            </a:extLst>
          </p:cNvPr>
          <p:cNvSpPr txBox="1"/>
          <p:nvPr/>
        </p:nvSpPr>
        <p:spPr>
          <a:xfrm>
            <a:off x="6647586" y="1874653"/>
            <a:ext cx="5260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Average Sales Amount</a:t>
            </a:r>
            <a:endParaRPr lang="en-GB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D0445A-AF53-32BB-59C4-E16EEC6F3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045" y="2358155"/>
            <a:ext cx="5982573" cy="32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3B5731-0964-D5E1-64FA-37CF00B0D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4" y="2342267"/>
            <a:ext cx="59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23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F49A-7301-42C2-F7F7-8A4314EF8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824" y="1271060"/>
            <a:ext cx="10993549" cy="954288"/>
          </a:xfrm>
        </p:spPr>
        <p:txBody>
          <a:bodyPr/>
          <a:lstStyle/>
          <a:p>
            <a:r>
              <a:rPr lang="en-US" dirty="0"/>
              <a:t>Thank you for listening…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2BCD3-408A-97E1-9E1C-6DC3901D4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073" y="2459517"/>
            <a:ext cx="7219819" cy="59032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82" name="Picture 10" descr="How to Not Give a Terrible Presentation – Active Peers at BECKSearch">
            <a:extLst>
              <a:ext uri="{FF2B5EF4-FFF2-40B4-BE49-F238E27FC236}">
                <a16:creationId xmlns:a16="http://schemas.microsoft.com/office/drawing/2014/main" id="{0BC2D463-BF9A-0FAA-9D75-71826D3C8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3" y="3106940"/>
            <a:ext cx="382279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B8D0CA-3EEA-4F50-6F4F-8F67A4DC5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925" y="3243754"/>
            <a:ext cx="1449927" cy="176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B44B9-8254-455B-0215-0B55CD549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206" y="5201998"/>
            <a:ext cx="1256584" cy="16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25130C-FB15-7E06-4D99-B17A03FCC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190" y="4408556"/>
            <a:ext cx="1080000" cy="819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7CF43-F249-A9E5-711A-76F08AB55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286569" y="4576584"/>
            <a:ext cx="1620000" cy="2841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0A157-E557-E2E7-2F6F-1A2C81AE9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803" y="3243754"/>
            <a:ext cx="1406766" cy="176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E5E11B-0EAA-CB29-E72D-751A726565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565642" y="1413956"/>
            <a:ext cx="1053178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6BA79-B3EF-F88B-4886-277F355543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1763" y="1403116"/>
            <a:ext cx="938808" cy="16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328B5-9927-13D6-4960-9A35BB82D1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1789" y="3123000"/>
            <a:ext cx="3883401" cy="2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4A21F3-52C9-47E4-E917-3C874A8890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9798" y="5181390"/>
            <a:ext cx="941109" cy="16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BA239-807E-92A2-BCD5-4ABA2F615E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18657" y="5181390"/>
            <a:ext cx="2221422" cy="16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84540-72A7-3024-64AD-B6A42D9D78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7443" y="5181390"/>
            <a:ext cx="1208034" cy="16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D0BD55-0AD6-92B4-1511-8141C10C4215}"/>
              </a:ext>
            </a:extLst>
          </p:cNvPr>
          <p:cNvSpPr txBox="1"/>
          <p:nvPr/>
        </p:nvSpPr>
        <p:spPr>
          <a:xfrm>
            <a:off x="2676872" y="6522263"/>
            <a:ext cx="51488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Leeds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1C8E85-9CBD-B331-930A-14998C62D255}"/>
              </a:ext>
            </a:extLst>
          </p:cNvPr>
          <p:cNvSpPr txBox="1"/>
          <p:nvPr/>
        </p:nvSpPr>
        <p:spPr>
          <a:xfrm>
            <a:off x="4702502" y="6522263"/>
            <a:ext cx="86273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Birmingham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67649-EBEE-FF46-C96E-031710038EF5}"/>
              </a:ext>
            </a:extLst>
          </p:cNvPr>
          <p:cNvSpPr txBox="1"/>
          <p:nvPr/>
        </p:nvSpPr>
        <p:spPr>
          <a:xfrm>
            <a:off x="6115986" y="6497390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Manchester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2871B7-88C2-60E9-1F8C-07EE93FAA1FC}"/>
              </a:ext>
            </a:extLst>
          </p:cNvPr>
          <p:cNvSpPr txBox="1"/>
          <p:nvPr/>
        </p:nvSpPr>
        <p:spPr>
          <a:xfrm>
            <a:off x="7568800" y="6522263"/>
            <a:ext cx="84510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New Jersey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F53C33-0445-14B9-F64D-36B6555A0FCB}"/>
              </a:ext>
            </a:extLst>
          </p:cNvPr>
          <p:cNvSpPr txBox="1"/>
          <p:nvPr/>
        </p:nvSpPr>
        <p:spPr>
          <a:xfrm>
            <a:off x="10825698" y="6446590"/>
            <a:ext cx="50687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Bursa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E7E4C1-8132-5699-31B3-552B0DFA1A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688" y="5180328"/>
            <a:ext cx="1261856" cy="16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462AC3-DCF2-BC37-6C8B-33798B9C0ECA}"/>
              </a:ext>
            </a:extLst>
          </p:cNvPr>
          <p:cNvSpPr txBox="1"/>
          <p:nvPr/>
        </p:nvSpPr>
        <p:spPr>
          <a:xfrm>
            <a:off x="1280834" y="6497390"/>
            <a:ext cx="59182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Londra</a:t>
            </a:r>
            <a:endParaRPr lang="en-US" sz="11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0F3D53-B3D9-BA8D-DAEA-B7A073766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45862" y="1403116"/>
            <a:ext cx="1097157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2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B50C-A39C-4409-FA94-C990AC4C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Project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08A52-79C2-64C4-7859-6680F82DE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TASKS</a:t>
            </a:r>
          </a:p>
          <a:p>
            <a:r>
              <a:rPr lang="en-GB" dirty="0"/>
              <a:t>Data Cleaning &amp; Exploratory Data Analysis</a:t>
            </a:r>
          </a:p>
          <a:p>
            <a:r>
              <a:rPr lang="en-GB" dirty="0"/>
              <a:t>RFM Analysis</a:t>
            </a:r>
          </a:p>
          <a:p>
            <a:r>
              <a:rPr lang="en-GB" dirty="0"/>
              <a:t>Customer Segmentation with RFM Scores</a:t>
            </a:r>
          </a:p>
          <a:p>
            <a:r>
              <a:rPr lang="en-GB" dirty="0"/>
              <a:t>Applying K-Means Clustering</a:t>
            </a:r>
          </a:p>
          <a:p>
            <a:r>
              <a:rPr lang="en-GB" dirty="0"/>
              <a:t>Create Cohort and Conduct Cohort Analysis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6" name="Picture 2" descr="Online Career IT Training School - Clarusway">
            <a:extLst>
              <a:ext uri="{FF2B5EF4-FFF2-40B4-BE49-F238E27FC236}">
                <a16:creationId xmlns:a16="http://schemas.microsoft.com/office/drawing/2014/main" id="{8AC4D34D-9888-5863-F75D-3A5CE20B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ustomer Segmentation Images | Free Vectors, Stock Photos &amp; PSD">
            <a:extLst>
              <a:ext uri="{FF2B5EF4-FFF2-40B4-BE49-F238E27FC236}">
                <a16:creationId xmlns:a16="http://schemas.microsoft.com/office/drawing/2014/main" id="{79F50EF5-B6E7-F267-4A79-FB1C6008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452" y="1856550"/>
            <a:ext cx="540166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B37E7-4254-C27A-DC6D-DD6B139F3DA0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2CFD75-B857-F4EA-7122-129B53DB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16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0F02-DA92-9B79-BCC8-47F9D0A5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Data Cleaning &amp; Exploratory Data Analysis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99AAF0-F63D-D19F-5D88-F18A32383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60968"/>
              </p:ext>
            </p:extLst>
          </p:nvPr>
        </p:nvGraphicFramePr>
        <p:xfrm>
          <a:off x="499780" y="2147932"/>
          <a:ext cx="2054431" cy="4710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Online Career IT Training School - Clarusway">
            <a:extLst>
              <a:ext uri="{FF2B5EF4-FFF2-40B4-BE49-F238E27FC236}">
                <a16:creationId xmlns:a16="http://schemas.microsoft.com/office/drawing/2014/main" id="{90275AA3-3707-80A5-8378-D7B20B8F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C22FF-D031-38D3-BD14-EF0BFAC056B8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4660-7533-D1BF-438F-7E21E7103EF1}"/>
              </a:ext>
            </a:extLst>
          </p:cNvPr>
          <p:cNvSpPr txBox="1"/>
          <p:nvPr/>
        </p:nvSpPr>
        <p:spPr>
          <a:xfrm>
            <a:off x="338417" y="2058287"/>
            <a:ext cx="2790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ANALYSING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DD0FE-6E60-7242-1CFC-9BD171284146}"/>
              </a:ext>
            </a:extLst>
          </p:cNvPr>
          <p:cNvSpPr txBox="1"/>
          <p:nvPr/>
        </p:nvSpPr>
        <p:spPr>
          <a:xfrm>
            <a:off x="8136907" y="4357154"/>
            <a:ext cx="2054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/>
              <a:t>Duplicate Row Numbers</a:t>
            </a:r>
          </a:p>
          <a:p>
            <a:r>
              <a:rPr lang="en-GB" sz="1400" dirty="0"/>
              <a:t>5,268</a:t>
            </a:r>
            <a:endParaRPr lang="en-GB" sz="1400" u="sng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A5199-34EF-F56B-6FC4-A0B3CB9F44CC}"/>
              </a:ext>
            </a:extLst>
          </p:cNvPr>
          <p:cNvCxnSpPr/>
          <p:nvPr/>
        </p:nvCxnSpPr>
        <p:spPr>
          <a:xfrm>
            <a:off x="356344" y="2847715"/>
            <a:ext cx="0" cy="33105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312AAE-07D4-F415-131D-881370313353}"/>
              </a:ext>
            </a:extLst>
          </p:cNvPr>
          <p:cNvCxnSpPr>
            <a:cxnSpLocks/>
          </p:cNvCxnSpPr>
          <p:nvPr/>
        </p:nvCxnSpPr>
        <p:spPr>
          <a:xfrm>
            <a:off x="479579" y="2779138"/>
            <a:ext cx="20746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33A204A-419B-BE0E-16FC-F3161B6F759B}"/>
              </a:ext>
            </a:extLst>
          </p:cNvPr>
          <p:cNvSpPr txBox="1"/>
          <p:nvPr/>
        </p:nvSpPr>
        <p:spPr>
          <a:xfrm>
            <a:off x="1084094" y="2529287"/>
            <a:ext cx="11750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accent2"/>
                </a:solidFill>
              </a:rPr>
              <a:t>Column: 8 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1CDA77-DD26-366A-3210-E5AE25167169}"/>
              </a:ext>
            </a:extLst>
          </p:cNvPr>
          <p:cNvSpPr txBox="1"/>
          <p:nvPr/>
        </p:nvSpPr>
        <p:spPr>
          <a:xfrm rot="16200000">
            <a:off x="-396419" y="4304110"/>
            <a:ext cx="11750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accent2"/>
                </a:solidFill>
              </a:rPr>
              <a:t>Row: 541,909</a:t>
            </a:r>
            <a:endParaRPr lang="en-US" sz="1200" dirty="0">
              <a:solidFill>
                <a:schemeClr val="accent2"/>
              </a:solidFill>
            </a:endParaRP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4BCA0306-AFFC-6A6F-F47D-11E311D5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28" y="43194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3334E4-19EF-8DED-E413-5D289499F86A}"/>
              </a:ext>
            </a:extLst>
          </p:cNvPr>
          <p:cNvSpPr txBox="1"/>
          <p:nvPr/>
        </p:nvSpPr>
        <p:spPr>
          <a:xfrm>
            <a:off x="8242601" y="5245142"/>
            <a:ext cx="2054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/>
              <a:t>Missing Values</a:t>
            </a:r>
          </a:p>
          <a:p>
            <a:r>
              <a:rPr lang="en-GB" sz="1400" u="sng" dirty="0"/>
              <a:t>…..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2A6917C-8103-F805-46A1-61801A78D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0737" r="19078" b="2286"/>
          <a:stretch/>
        </p:blipFill>
        <p:spPr>
          <a:xfrm>
            <a:off x="7230728" y="5201924"/>
            <a:ext cx="720000" cy="782067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C6963C68-3497-1DBD-84E5-5889B91B7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32093-CD25-5085-3641-230BE3085D11}"/>
              </a:ext>
            </a:extLst>
          </p:cNvPr>
          <p:cNvSpPr txBox="1"/>
          <p:nvPr/>
        </p:nvSpPr>
        <p:spPr>
          <a:xfrm>
            <a:off x="4325927" y="4427379"/>
            <a:ext cx="20544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/>
              <a:t>Order Quantity </a:t>
            </a:r>
          </a:p>
          <a:p>
            <a:r>
              <a:rPr lang="en-GB" sz="1400" u="sng" dirty="0"/>
              <a:t>(for each product)</a:t>
            </a:r>
          </a:p>
          <a:p>
            <a:r>
              <a:rPr lang="en-GB" sz="1400" dirty="0"/>
              <a:t>541,909</a:t>
            </a:r>
            <a:endParaRPr lang="en-GB" sz="1400" u="sn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E1830F-BE91-D1DD-EF16-BFC578DA0D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0717" y="4329673"/>
            <a:ext cx="832771" cy="7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8CB9BD-3A3F-C065-E28F-A345120BE5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322" y="5228277"/>
            <a:ext cx="739243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451CCE-0D7C-B889-0CD2-B9CF3583BA05}"/>
              </a:ext>
            </a:extLst>
          </p:cNvPr>
          <p:cNvSpPr txBox="1"/>
          <p:nvPr/>
        </p:nvSpPr>
        <p:spPr>
          <a:xfrm>
            <a:off x="4325927" y="5245327"/>
            <a:ext cx="24975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/>
              <a:t>Between</a:t>
            </a:r>
          </a:p>
          <a:p>
            <a:r>
              <a:rPr lang="en-GB" sz="1400" dirty="0"/>
              <a:t>2010-12-01 and 2011-12-09 </a:t>
            </a:r>
            <a:endParaRPr lang="en-GB" sz="1400" u="sng" dirty="0"/>
          </a:p>
          <a:p>
            <a:endParaRPr lang="en-GB" sz="1400" u="sng" dirty="0"/>
          </a:p>
        </p:txBody>
      </p:sp>
      <p:pic>
        <p:nvPicPr>
          <p:cNvPr id="6150" name="Picture 6" descr="Online shopping icon flat design Royalty Free Vector Image">
            <a:extLst>
              <a:ext uri="{FF2B5EF4-FFF2-40B4-BE49-F238E27FC236}">
                <a16:creationId xmlns:a16="http://schemas.microsoft.com/office/drawing/2014/main" id="{7028D241-EEBD-5526-D7AC-C73B4C87B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8"/>
          <a:stretch/>
        </p:blipFill>
        <p:spPr bwMode="auto">
          <a:xfrm>
            <a:off x="3128638" y="2747100"/>
            <a:ext cx="1670418" cy="116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093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0ED5479-D1A8-3056-C3E0-2DE5FA9B0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449"/>
          <a:stretch/>
        </p:blipFill>
        <p:spPr>
          <a:xfrm>
            <a:off x="1769470" y="1936787"/>
            <a:ext cx="8689080" cy="1049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B23BF0-E25C-EDC8-DAF7-155248BF0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26" y="4994082"/>
            <a:ext cx="785457" cy="900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80F02-DA92-9B79-BCC8-47F9D0A5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Data Cleaning &amp; Exploratory Data Analysis</a:t>
            </a:r>
            <a:endParaRPr lang="en-US" dirty="0"/>
          </a:p>
        </p:txBody>
      </p:sp>
      <p:pic>
        <p:nvPicPr>
          <p:cNvPr id="6" name="Picture 2" descr="Online Career IT Training School - Clarusway">
            <a:extLst>
              <a:ext uri="{FF2B5EF4-FFF2-40B4-BE49-F238E27FC236}">
                <a16:creationId xmlns:a16="http://schemas.microsoft.com/office/drawing/2014/main" id="{90275AA3-3707-80A5-8378-D7B20B8F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C22FF-D031-38D3-BD14-EF0BFAC056B8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C1702-841C-6E9E-9597-E8665207423E}"/>
              </a:ext>
            </a:extLst>
          </p:cNvPr>
          <p:cNvSpPr txBox="1">
            <a:spLocks/>
          </p:cNvSpPr>
          <p:nvPr/>
        </p:nvSpPr>
        <p:spPr>
          <a:xfrm>
            <a:off x="2851717" y="2180496"/>
            <a:ext cx="8777960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98762-5030-EBB4-1445-048535307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B1E9D-E45D-ACB8-3D9C-57BAC4814026}"/>
              </a:ext>
            </a:extLst>
          </p:cNvPr>
          <p:cNvSpPr txBox="1"/>
          <p:nvPr/>
        </p:nvSpPr>
        <p:spPr>
          <a:xfrm>
            <a:off x="5983934" y="3772724"/>
            <a:ext cx="1676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Negative Unit Prices</a:t>
            </a:r>
          </a:p>
          <a:p>
            <a:r>
              <a:rPr lang="en-US" sz="1400" dirty="0"/>
              <a:t>Negative Quantities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32423-56FE-8AC6-42E4-3C69EA1F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66" y="4689907"/>
            <a:ext cx="6884479" cy="1682300"/>
          </a:xfrm>
        </p:spPr>
        <p:txBody>
          <a:bodyPr>
            <a:normAutofit/>
          </a:bodyPr>
          <a:lstStyle/>
          <a:p>
            <a:r>
              <a:rPr lang="en-GB" sz="1600" dirty="0" err="1"/>
              <a:t>i</a:t>
            </a:r>
            <a:r>
              <a:rPr lang="en-GB" sz="1600" dirty="0"/>
              <a:t>. </a:t>
            </a:r>
            <a:r>
              <a:rPr lang="en-GB" sz="1600" dirty="0" err="1"/>
              <a:t>InvoiceNo</a:t>
            </a:r>
            <a:r>
              <a:rPr lang="en-GB" sz="1600" dirty="0"/>
              <a:t>, Quantity and </a:t>
            </a:r>
            <a:r>
              <a:rPr lang="en-GB" sz="1600" dirty="0" err="1"/>
              <a:t>UnitPrice</a:t>
            </a:r>
            <a:r>
              <a:rPr lang="en-GB" sz="1600" dirty="0"/>
              <a:t> columns</a:t>
            </a:r>
          </a:p>
          <a:p>
            <a:r>
              <a:rPr lang="en-GB" sz="1600" dirty="0"/>
              <a:t>ii. "C" in the </a:t>
            </a:r>
            <a:r>
              <a:rPr lang="en-GB" sz="1600" dirty="0" err="1"/>
              <a:t>InvoiceNo</a:t>
            </a:r>
            <a:r>
              <a:rPr lang="en-GB" sz="1600" dirty="0"/>
              <a:t> </a:t>
            </a:r>
          </a:p>
          <a:p>
            <a:r>
              <a:rPr lang="en-GB" sz="1600" dirty="0"/>
              <a:t>iii. Handling Missing Values</a:t>
            </a:r>
          </a:p>
          <a:p>
            <a:r>
              <a:rPr lang="en-GB" sz="1600" dirty="0"/>
              <a:t>iv. Clean the Data from the Noise and Missing 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4C569-1A24-F649-5361-0BC7474A68F9}"/>
              </a:ext>
            </a:extLst>
          </p:cNvPr>
          <p:cNvSpPr txBox="1"/>
          <p:nvPr/>
        </p:nvSpPr>
        <p:spPr>
          <a:xfrm>
            <a:off x="8319871" y="5642996"/>
            <a:ext cx="1244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CustomerID</a:t>
            </a:r>
            <a:endParaRPr lang="en-US" sz="1200" dirty="0"/>
          </a:p>
          <a:p>
            <a:pPr algn="ctr"/>
            <a:r>
              <a:rPr lang="en-US" sz="1200" dirty="0"/>
              <a:t>- guest -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B2251-D4DC-7C06-07EB-ADBC692D7453}"/>
              </a:ext>
            </a:extLst>
          </p:cNvPr>
          <p:cNvSpPr txBox="1"/>
          <p:nvPr/>
        </p:nvSpPr>
        <p:spPr>
          <a:xfrm>
            <a:off x="9776633" y="5648405"/>
            <a:ext cx="1177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Description</a:t>
            </a:r>
          </a:p>
        </p:txBody>
      </p:sp>
      <p:pic>
        <p:nvPicPr>
          <p:cNvPr id="5122" name="Picture 2" descr="Cancel By Date details - Reasons orders are placed on hold">
            <a:extLst>
              <a:ext uri="{FF2B5EF4-FFF2-40B4-BE49-F238E27FC236}">
                <a16:creationId xmlns:a16="http://schemas.microsoft.com/office/drawing/2014/main" id="{F34D1179-4F9E-6617-D430-3F4A1E92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521" y="36743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EBCDD1-1AB4-D4B5-8420-D0A5C1299D43}"/>
              </a:ext>
            </a:extLst>
          </p:cNvPr>
          <p:cNvSpPr txBox="1"/>
          <p:nvPr/>
        </p:nvSpPr>
        <p:spPr>
          <a:xfrm>
            <a:off x="9409165" y="3772724"/>
            <a:ext cx="1394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Cancelled Invoices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925F9271-6E84-1DCC-0295-71C506819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4991339"/>
            <a:ext cx="584502" cy="58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DE1D68-DBBB-F9B6-3D71-54A242B6317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rgbClr val="B2324B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6887" y1="12393" x2="26887" y2="12393"/>
                        <a14:foregroundMark x1="27594" y1="14103" x2="27594" y2="14103"/>
                        <a14:foregroundMark x1="27594" y1="14387" x2="19693" y2="19801"/>
                        <a14:foregroundMark x1="19693" y1="19801" x2="16745" y2="30057"/>
                        <a14:foregroundMark x1="16745" y1="30057" x2="16745" y2="30057"/>
                        <a14:foregroundMark x1="23113" y1="18946" x2="42453" y2="13818"/>
                        <a14:foregroundMark x1="42453" y1="13818" x2="51415" y2="16524"/>
                        <a14:foregroundMark x1="51415" y1="16524" x2="59670" y2="43162"/>
                        <a14:foregroundMark x1="59906" y1="37179" x2="58491" y2="23504"/>
                        <a14:foregroundMark x1="58491" y1="23504" x2="57075" y2="26638"/>
                        <a14:foregroundMark x1="31368" y1="38034" x2="35613" y2="38604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5298" y="1817961"/>
            <a:ext cx="739283" cy="612000"/>
          </a:xfrm>
          <a:prstGeom prst="rect">
            <a:avLst/>
          </a:prstGeom>
        </p:spPr>
      </p:pic>
      <p:pic>
        <p:nvPicPr>
          <p:cNvPr id="22" name="Picture 2" descr="Value Icon - Free PNG &amp; SVG 818035 - Noun Project">
            <a:extLst>
              <a:ext uri="{FF2B5EF4-FFF2-40B4-BE49-F238E27FC236}">
                <a16:creationId xmlns:a16="http://schemas.microsoft.com/office/drawing/2014/main" id="{3A739868-72A9-C93F-1A9D-5DE407EA3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04" y="3743192"/>
            <a:ext cx="582285" cy="5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2E39F2-E79A-A629-6BCE-4EA1E2B30B68}"/>
              </a:ext>
            </a:extLst>
          </p:cNvPr>
          <p:cNvSpPr txBox="1"/>
          <p:nvPr/>
        </p:nvSpPr>
        <p:spPr>
          <a:xfrm>
            <a:off x="2851717" y="3557281"/>
            <a:ext cx="12884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/>
              <a:t>Quantity</a:t>
            </a:r>
          </a:p>
          <a:p>
            <a:r>
              <a:rPr lang="en-GB" sz="1400" dirty="0"/>
              <a:t>Max: 80,995</a:t>
            </a:r>
          </a:p>
          <a:p>
            <a:r>
              <a:rPr lang="en-GB" sz="1400" dirty="0"/>
              <a:t>Mean: 9 ? </a:t>
            </a:r>
          </a:p>
          <a:p>
            <a:endParaRPr lang="en-GB" sz="1400" u="sng" dirty="0"/>
          </a:p>
        </p:txBody>
      </p:sp>
      <p:pic>
        <p:nvPicPr>
          <p:cNvPr id="5130" name="Picture 10" descr="Delete Button PNG, Delete Button Transparent Background - FreeIconsPNG">
            <a:extLst>
              <a:ext uri="{FF2B5EF4-FFF2-40B4-BE49-F238E27FC236}">
                <a16:creationId xmlns:a16="http://schemas.microsoft.com/office/drawing/2014/main" id="{F00B72B5-9D22-2752-547E-8BFCCC7C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63" y="3649836"/>
            <a:ext cx="955275" cy="76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9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2 0.00301 L -0.44908 0.0446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51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33 0.0419 L -0.297 -0.0023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222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8" grpId="0"/>
      <p:bldP spid="23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0F02-DA92-9B79-BCC8-47F9D0A5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Data Cleaning &amp; Exploratory Data Analysis</a:t>
            </a:r>
            <a:endParaRPr lang="en-US" dirty="0"/>
          </a:p>
        </p:txBody>
      </p:sp>
      <p:pic>
        <p:nvPicPr>
          <p:cNvPr id="6" name="Picture 2" descr="Online Career IT Training School - Clarusway">
            <a:extLst>
              <a:ext uri="{FF2B5EF4-FFF2-40B4-BE49-F238E27FC236}">
                <a16:creationId xmlns:a16="http://schemas.microsoft.com/office/drawing/2014/main" id="{90275AA3-3707-80A5-8378-D7B20B8F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C22FF-D031-38D3-BD14-EF0BFAC056B8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7A00C-50D7-2382-1DE5-8988D5B7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FE1899-021A-8596-9D1D-2F2B9EEB0DDC}"/>
              </a:ext>
            </a:extLst>
          </p:cNvPr>
          <p:cNvSpPr txBox="1"/>
          <p:nvPr/>
        </p:nvSpPr>
        <p:spPr>
          <a:xfrm>
            <a:off x="5866016" y="4395874"/>
            <a:ext cx="1764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Cancelled Order</a:t>
            </a:r>
          </a:p>
          <a:p>
            <a:r>
              <a:rPr lang="en-US" dirty="0"/>
              <a:t>Number : </a:t>
            </a:r>
            <a:r>
              <a:rPr lang="en-GB" dirty="0"/>
              <a:t>3.836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11D5C8-C2A9-E197-5DEE-46B0722EB73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93838" y="4007915"/>
            <a:ext cx="1752600" cy="154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5C6CF8-CE5D-AA7A-386A-0CA2154032B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22410" y="2492507"/>
            <a:ext cx="1492063" cy="13380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4C8687-0B45-1EA7-E02F-B59F92BEEEE1}"/>
              </a:ext>
            </a:extLst>
          </p:cNvPr>
          <p:cNvSpPr txBox="1"/>
          <p:nvPr/>
        </p:nvSpPr>
        <p:spPr>
          <a:xfrm>
            <a:off x="5946438" y="2724257"/>
            <a:ext cx="1704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Order</a:t>
            </a:r>
          </a:p>
          <a:p>
            <a:r>
              <a:rPr lang="en-US" dirty="0"/>
              <a:t>Number: </a:t>
            </a:r>
            <a:r>
              <a:rPr lang="en-GB" dirty="0"/>
              <a:t>25.900</a:t>
            </a:r>
            <a:endParaRPr lang="en-US" dirty="0"/>
          </a:p>
        </p:txBody>
      </p:sp>
      <p:pic>
        <p:nvPicPr>
          <p:cNvPr id="3" name="Picture 2" descr="Podium PNG Images, Free Transparent Podium Download - KindPNG">
            <a:extLst>
              <a:ext uri="{FF2B5EF4-FFF2-40B4-BE49-F238E27FC236}">
                <a16:creationId xmlns:a16="http://schemas.microsoft.com/office/drawing/2014/main" id="{B7A355F5-CAC9-EEFB-6961-54BE5C997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62" b="23191"/>
          <a:stretch/>
        </p:blipFill>
        <p:spPr bwMode="auto">
          <a:xfrm>
            <a:off x="8904324" y="4042879"/>
            <a:ext cx="2381309" cy="77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13C717-D56A-5E59-954E-B027F5A9A1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48" b="89809" l="4839" r="91398">
                        <a14:foregroundMark x1="57527" y1="10828" x2="66667" y2="2548"/>
                        <a14:foregroundMark x1="66667" y1="2548" x2="69892" y2="10191"/>
                        <a14:foregroundMark x1="87097" y1="19108" x2="91935" y2="18471"/>
                        <a14:foregroundMark x1="57527" y1="73248" x2="54839" y2="76433"/>
                        <a14:foregroundMark x1="19892" y1="68153" x2="8602" y2="64331"/>
                        <a14:foregroundMark x1="8602" y1="64331" x2="5914" y2="62420"/>
                        <a14:foregroundMark x1="4839" y1="59236" x2="5914" y2="63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2800" y="3401959"/>
            <a:ext cx="852994" cy="7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F8730C-F6A6-F092-C41A-B11F6AC98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299" b="89051" l="7921" r="89109">
                        <a14:foregroundMark x1="8911" y1="9489" x2="45545" y2="8029"/>
                        <a14:foregroundMark x1="45545" y1="8029" x2="72277" y2="26277"/>
                        <a14:foregroundMark x1="72277" y1="26277" x2="72277" y2="28467"/>
                        <a14:foregroundMark x1="6931" y1="30657" x2="7921" y2="61314"/>
                        <a14:foregroundMark x1="7921" y1="61314" x2="24752" y2="86131"/>
                        <a14:foregroundMark x1="24752" y1="86131" x2="62376" y2="86861"/>
                        <a14:foregroundMark x1="62376" y1="86861" x2="66337" y2="56934"/>
                        <a14:foregroundMark x1="66337" y1="56934" x2="45545" y2="32847"/>
                        <a14:foregroundMark x1="45545" y1="32847" x2="9901" y2="28467"/>
                        <a14:foregroundMark x1="9901" y1="28467" x2="76238" y2="23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9593" y="3601702"/>
            <a:ext cx="530803" cy="72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A83AF1-1335-7489-7412-4603DB5483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232" b="98661" l="1899" r="93038">
                        <a14:foregroundMark x1="11392" y1="7143" x2="15823" y2="64732"/>
                        <a14:foregroundMark x1="15823" y1="64732" x2="27848" y2="90625"/>
                        <a14:foregroundMark x1="27848" y1="90625" x2="70253" y2="94643"/>
                        <a14:foregroundMark x1="70253" y1="94643" x2="84177" y2="31250"/>
                        <a14:foregroundMark x1="84177" y1="31250" x2="68987" y2="5357"/>
                        <a14:foregroundMark x1="68987" y1="5357" x2="19620" y2="2679"/>
                        <a14:foregroundMark x1="19620" y1="2679" x2="58228" y2="14732"/>
                        <a14:foregroundMark x1="58228" y1="14732" x2="85443" y2="61161"/>
                        <a14:foregroundMark x1="85443" y1="61161" x2="77215" y2="87500"/>
                        <a14:foregroundMark x1="77215" y1="87500" x2="36709" y2="93750"/>
                        <a14:foregroundMark x1="36709" y1="93750" x2="34177" y2="81696"/>
                        <a14:foregroundMark x1="27848" y1="99107" x2="50633" y2="96429"/>
                        <a14:foregroundMark x1="93038" y1="16071" x2="84810" y2="41964"/>
                        <a14:foregroundMark x1="84810" y1="41964" x2="87342" y2="11161"/>
                        <a14:foregroundMark x1="87342" y1="11161" x2="87342" y2="12500"/>
                        <a14:foregroundMark x1="1899" y1="6696" x2="10759" y2="20089"/>
                        <a14:foregroundMark x1="6962" y1="4464" x2="65190" y2="2232"/>
                        <a14:foregroundMark x1="64557" y1="2679" x2="91139" y2="10268"/>
                        <a14:foregroundMark x1="93038" y1="15625" x2="83544" y2="43304"/>
                        <a14:foregroundMark x1="83544" y1="43304" x2="82911" y2="4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7622" y="3549669"/>
            <a:ext cx="507856" cy="720000"/>
          </a:xfrm>
          <a:prstGeom prst="rect">
            <a:avLst/>
          </a:prstGeom>
        </p:spPr>
      </p:pic>
      <p:sp>
        <p:nvSpPr>
          <p:cNvPr id="28" name="Content Placeholder 10">
            <a:extLst>
              <a:ext uri="{FF2B5EF4-FFF2-40B4-BE49-F238E27FC236}">
                <a16:creationId xmlns:a16="http://schemas.microsoft.com/office/drawing/2014/main" id="{8EB83A56-B2AF-BFE2-1492-2933AD1CD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884479" cy="3678303"/>
          </a:xfrm>
        </p:spPr>
        <p:txBody>
          <a:bodyPr/>
          <a:lstStyle/>
          <a:p>
            <a:r>
              <a:rPr lang="en-GB" b="1" dirty="0"/>
              <a:t>v. Explore the Orders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207697-2D83-B0C4-EB95-65460661E5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0799" y="5497125"/>
            <a:ext cx="4536638" cy="5635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1DA41C-724E-819F-B44C-4F44B7D3B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47739" y="3783531"/>
            <a:ext cx="656579" cy="36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013EABE-F2B4-9261-0396-08434F3DDE90}"/>
              </a:ext>
            </a:extLst>
          </p:cNvPr>
          <p:cNvSpPr txBox="1"/>
          <p:nvPr/>
        </p:nvSpPr>
        <p:spPr>
          <a:xfrm>
            <a:off x="9190056" y="234049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Top-Selling Products</a:t>
            </a:r>
          </a:p>
        </p:txBody>
      </p:sp>
    </p:spTree>
    <p:extLst>
      <p:ext uri="{BB962C8B-B14F-4D97-AF65-F5344CB8AC3E}">
        <p14:creationId xmlns:p14="http://schemas.microsoft.com/office/powerpoint/2010/main" val="224467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9 0.01088 L 0.06615 -0.0449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1.11111E-6 L -0.1164 1.11111E-6 " pathEditMode="relative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94D479E-7E30-0584-91F7-0A3BE964E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389" y="2198037"/>
            <a:ext cx="7388730" cy="4466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80F02-DA92-9B79-BCC8-47F9D0A5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Data Cleaning &amp; Exploratory Data Analysis</a:t>
            </a:r>
            <a:endParaRPr lang="en-US" dirty="0"/>
          </a:p>
        </p:txBody>
      </p:sp>
      <p:pic>
        <p:nvPicPr>
          <p:cNvPr id="6" name="Picture 2" descr="Online Career IT Training School - Clarusway">
            <a:extLst>
              <a:ext uri="{FF2B5EF4-FFF2-40B4-BE49-F238E27FC236}">
                <a16:creationId xmlns:a16="http://schemas.microsoft.com/office/drawing/2014/main" id="{90275AA3-3707-80A5-8378-D7B20B8F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C22FF-D031-38D3-BD14-EF0BFAC056B8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4654F-19A6-9791-F303-CCAA4D2B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E4C6C-B08D-857E-7BB5-C9B365A0F8EC}"/>
              </a:ext>
            </a:extLst>
          </p:cNvPr>
          <p:cNvSpPr txBox="1"/>
          <p:nvPr/>
        </p:nvSpPr>
        <p:spPr>
          <a:xfrm>
            <a:off x="493267" y="1834485"/>
            <a:ext cx="1072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vi. Explore Customers by Country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26FD0-F98B-223A-43A7-91DAF8457B8C}"/>
              </a:ext>
            </a:extLst>
          </p:cNvPr>
          <p:cNvSpPr txBox="1"/>
          <p:nvPr/>
        </p:nvSpPr>
        <p:spPr>
          <a:xfrm>
            <a:off x="364680" y="2511720"/>
            <a:ext cx="33607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GB" dirty="0"/>
              <a:t>Top 5 country (customer </a:t>
            </a:r>
            <a:r>
              <a:rPr lang="en-GB" dirty="0" err="1"/>
              <a:t>num</a:t>
            </a:r>
            <a:r>
              <a:rPr lang="en-GB" dirty="0"/>
              <a:t>)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DC7AFA-FA8D-14BC-9A97-08056FEA3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68" y="2852239"/>
            <a:ext cx="2679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5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0F02-DA92-9B79-BCC8-47F9D0A5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Data Cleaning &amp; Exploratory Data Analysis</a:t>
            </a:r>
            <a:endParaRPr lang="en-US" dirty="0"/>
          </a:p>
        </p:txBody>
      </p:sp>
      <p:pic>
        <p:nvPicPr>
          <p:cNvPr id="6" name="Picture 2" descr="Online Career IT Training School - Clarusway">
            <a:extLst>
              <a:ext uri="{FF2B5EF4-FFF2-40B4-BE49-F238E27FC236}">
                <a16:creationId xmlns:a16="http://schemas.microsoft.com/office/drawing/2014/main" id="{90275AA3-3707-80A5-8378-D7B20B8F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C22FF-D031-38D3-BD14-EF0BFAC056B8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4654F-19A6-9791-F303-CCAA4D2B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E4C6C-B08D-857E-7BB5-C9B365A0F8EC}"/>
              </a:ext>
            </a:extLst>
          </p:cNvPr>
          <p:cNvSpPr txBox="1"/>
          <p:nvPr/>
        </p:nvSpPr>
        <p:spPr>
          <a:xfrm>
            <a:off x="493267" y="1834485"/>
            <a:ext cx="1072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vi. Explore Customers by Country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F0CD8C-C97D-E09C-6B58-4F0D06B7E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2" y="2919046"/>
            <a:ext cx="2895600" cy="153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B59909-E76A-1C88-BC6C-C9811B44B7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72"/>
          <a:stretch/>
        </p:blipFill>
        <p:spPr>
          <a:xfrm>
            <a:off x="5018536" y="2203817"/>
            <a:ext cx="6742584" cy="4016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3D9805-9418-E77F-B962-0206E0F0A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09" b="96230" l="1646" r="96709">
                        <a14:foregroundMark x1="75063" y1="24057" x2="91772" y2="38779"/>
                        <a14:foregroundMark x1="91772" y1="38779" x2="71392" y2="70557"/>
                        <a14:foregroundMark x1="77722" y1="29982" x2="96835" y2="43986"/>
                        <a14:foregroundMark x1="96835" y1="43986" x2="92152" y2="48474"/>
                        <a14:foregroundMark x1="90127" y1="38061" x2="91646" y2="44704"/>
                        <a14:foregroundMark x1="45949" y1="7181" x2="25190" y2="4309"/>
                        <a14:foregroundMark x1="25190" y1="4309" x2="17342" y2="11490"/>
                        <a14:foregroundMark x1="9114" y1="18133" x2="2532" y2="46858"/>
                        <a14:foregroundMark x1="2532" y1="46858" x2="13165" y2="79174"/>
                        <a14:foregroundMark x1="13165" y1="79174" x2="33291" y2="91562"/>
                        <a14:foregroundMark x1="33291" y1="91562" x2="12532" y2="85637"/>
                        <a14:foregroundMark x1="12532" y1="85637" x2="759" y2="62478"/>
                        <a14:foregroundMark x1="759" y1="62478" x2="6835" y2="28546"/>
                        <a14:foregroundMark x1="6835" y1="28546" x2="7468" y2="59066"/>
                        <a14:foregroundMark x1="7468" y1="59066" x2="8101" y2="60862"/>
                        <a14:foregroundMark x1="1772" y1="35189" x2="2278" y2="50628"/>
                        <a14:foregroundMark x1="27215" y1="94794" x2="40759" y2="96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403" y="4359383"/>
            <a:ext cx="2626389" cy="1851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8AEB66-DA46-1908-E43A-29DDEDB490C1}"/>
              </a:ext>
            </a:extLst>
          </p:cNvPr>
          <p:cNvSpPr txBox="1"/>
          <p:nvPr/>
        </p:nvSpPr>
        <p:spPr>
          <a:xfrm>
            <a:off x="364680" y="2511720"/>
            <a:ext cx="33607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GB" dirty="0"/>
              <a:t>Top 5 country (by revenue)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60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6735819-749D-817C-E1CE-8BF120197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29"/>
          <a:stretch/>
        </p:blipFill>
        <p:spPr>
          <a:xfrm>
            <a:off x="6095999" y="2422215"/>
            <a:ext cx="5866177" cy="2748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80F02-DA92-9B79-BCC8-47F9D0A5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Data Cleaning &amp; Exploratory Data Analysis</a:t>
            </a:r>
            <a:endParaRPr lang="en-US" dirty="0"/>
          </a:p>
        </p:txBody>
      </p:sp>
      <p:pic>
        <p:nvPicPr>
          <p:cNvPr id="6" name="Picture 2" descr="Online Career IT Training School - Clarusway">
            <a:extLst>
              <a:ext uri="{FF2B5EF4-FFF2-40B4-BE49-F238E27FC236}">
                <a16:creationId xmlns:a16="http://schemas.microsoft.com/office/drawing/2014/main" id="{90275AA3-3707-80A5-8378-D7B20B8F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8" y="6323339"/>
            <a:ext cx="1815821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C22FF-D031-38D3-BD14-EF0BFAC056B8}"/>
              </a:ext>
            </a:extLst>
          </p:cNvPr>
          <p:cNvSpPr txBox="1"/>
          <p:nvPr/>
        </p:nvSpPr>
        <p:spPr>
          <a:xfrm>
            <a:off x="0" y="6575451"/>
            <a:ext cx="3360717" cy="28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9B9B9"/>
                </a:solidFill>
              </a:rPr>
              <a:t>RFM Customer Segmentation &amp; Cohort Analysis</a:t>
            </a:r>
            <a:endParaRPr lang="en-US" sz="1200" dirty="0">
              <a:solidFill>
                <a:srgbClr val="B9B9B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CB6A-963B-40B2-5937-6485343C7393}"/>
              </a:ext>
            </a:extLst>
          </p:cNvPr>
          <p:cNvSpPr txBox="1"/>
          <p:nvPr/>
        </p:nvSpPr>
        <p:spPr>
          <a:xfrm>
            <a:off x="6687671" y="3532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427C6-575C-9E2B-A105-A3D2269A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40824-5F5D-B8E3-65BA-7A88EFA4C97C}"/>
              </a:ext>
            </a:extLst>
          </p:cNvPr>
          <p:cNvSpPr txBox="1"/>
          <p:nvPr/>
        </p:nvSpPr>
        <p:spPr>
          <a:xfrm>
            <a:off x="493267" y="1834485"/>
            <a:ext cx="1072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vii. Explore the UK Market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F9A02F-DFE3-BFCF-373C-3C7B5EF3E7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3"/>
          <a:stretch/>
        </p:blipFill>
        <p:spPr>
          <a:xfrm>
            <a:off x="447290" y="2364702"/>
            <a:ext cx="5057040" cy="356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A924A5-CD9B-7592-72B6-4F19C797EEAF}"/>
              </a:ext>
            </a:extLst>
          </p:cNvPr>
          <p:cNvSpPr txBox="1"/>
          <p:nvPr/>
        </p:nvSpPr>
        <p:spPr>
          <a:xfrm>
            <a:off x="4790677" y="5931646"/>
            <a:ext cx="713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Last Invoice:</a:t>
            </a:r>
          </a:p>
          <a:p>
            <a:r>
              <a:rPr lang="en-US" sz="800" dirty="0"/>
              <a:t>2011-12-09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AB481-0859-7317-59AB-2E225407517C}"/>
              </a:ext>
            </a:extLst>
          </p:cNvPr>
          <p:cNvSpPr txBox="1"/>
          <p:nvPr/>
        </p:nvSpPr>
        <p:spPr>
          <a:xfrm>
            <a:off x="636645" y="5917340"/>
            <a:ext cx="713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First Invoice:</a:t>
            </a:r>
          </a:p>
          <a:p>
            <a:r>
              <a:rPr lang="en-GB" sz="800" dirty="0"/>
              <a:t>2010-12-01</a:t>
            </a:r>
            <a:endParaRPr lang="en-US" sz="800" dirty="0"/>
          </a:p>
        </p:txBody>
      </p:sp>
      <p:pic>
        <p:nvPicPr>
          <p:cNvPr id="16" name="Picture 2" descr="Podium PNG Images, Free Transparent Podium Download - KindPNG">
            <a:extLst>
              <a:ext uri="{FF2B5EF4-FFF2-40B4-BE49-F238E27FC236}">
                <a16:creationId xmlns:a16="http://schemas.microsoft.com/office/drawing/2014/main" id="{A71AB47D-E57D-5FE8-DAEE-3BA6718C8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62" b="23191"/>
          <a:stretch/>
        </p:blipFill>
        <p:spPr bwMode="auto">
          <a:xfrm>
            <a:off x="9662553" y="5418921"/>
            <a:ext cx="2381309" cy="77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86 Uk Flag Waving Illustrations &amp; Clip Art - iStock">
            <a:extLst>
              <a:ext uri="{FF2B5EF4-FFF2-40B4-BE49-F238E27FC236}">
                <a16:creationId xmlns:a16="http://schemas.microsoft.com/office/drawing/2014/main" id="{5CEE6D05-DD28-5317-B58B-85CFF7B3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89" y="1839314"/>
            <a:ext cx="455444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5D06B1-1FF8-2EB2-E1E8-7650806CBC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8690" y="4741613"/>
            <a:ext cx="540000" cy="67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A85F4B-E4B4-E073-A26C-6AB6AD91BD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2299" y="5174473"/>
            <a:ext cx="656579" cy="36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2990CE-1576-497D-26A4-4F8D8E5855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898" b="91871" l="9816" r="91309">
                        <a14:foregroundMark x1="22802" y1="11470" x2="28834" y2="5345"/>
                        <a14:foregroundMark x1="28834" y1="5345" x2="46626" y2="9800"/>
                        <a14:foregroundMark x1="46626" y1="9800" x2="47137" y2="10134"/>
                        <a14:foregroundMark x1="55521" y1="89310" x2="66155" y2="91982"/>
                        <a14:foregroundMark x1="66155" y1="91982" x2="74642" y2="91871"/>
                        <a14:foregroundMark x1="74642" y1="91871" x2="77096" y2="88753"/>
                        <a14:foregroundMark x1="88548" y1="21269" x2="91309" y2="29510"/>
                        <a14:foregroundMark x1="91309" y1="29510" x2="90082" y2="39978"/>
                        <a14:foregroundMark x1="27301" y1="5568" x2="35685" y2="5902"/>
                        <a14:foregroundMark x1="30573" y1="3898" x2="42843" y2="9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965">
            <a:off x="11257222" y="5107830"/>
            <a:ext cx="588107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0647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{F7FD3F72-94A2-1B42-942A-DC5CE9AFFF69}tf10001123</Template>
  <TotalTime>1508</TotalTime>
  <Words>1458</Words>
  <Application>Microsoft Macintosh PowerPoint</Application>
  <PresentationFormat>Widescreen</PresentationFormat>
  <Paragraphs>279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Gill Sans MT</vt:lpstr>
      <vt:lpstr>Helvetica Neue</vt:lpstr>
      <vt:lpstr>Wingdings</vt:lpstr>
      <vt:lpstr>Wingdings 2</vt:lpstr>
      <vt:lpstr>Dividend</vt:lpstr>
      <vt:lpstr>RFM Customer Segmentation &amp; Cohort Analysis Project</vt:lpstr>
      <vt:lpstr>RFM Customer Segmentation &amp; Cohort Analysis Project</vt:lpstr>
      <vt:lpstr>Project Structure</vt:lpstr>
      <vt:lpstr>Data Cleaning &amp; Exploratory Data Analysis</vt:lpstr>
      <vt:lpstr>Data Cleaning &amp; Exploratory Data Analysis</vt:lpstr>
      <vt:lpstr>Data Cleaning &amp; Exploratory Data Analysis</vt:lpstr>
      <vt:lpstr>Data Cleaning &amp; Exploratory Data Analysis</vt:lpstr>
      <vt:lpstr>Data Cleaning &amp; Exploratory Data Analysis</vt:lpstr>
      <vt:lpstr>Data Cleaning &amp; Exploratory Data Analysis</vt:lpstr>
      <vt:lpstr>RFM analysis</vt:lpstr>
      <vt:lpstr>RFM Analysis</vt:lpstr>
      <vt:lpstr>Customer Segmentation with RFM Scores</vt:lpstr>
      <vt:lpstr>rfm_Scoring</vt:lpstr>
      <vt:lpstr>RFM Segments</vt:lpstr>
      <vt:lpstr>K-Means Clustering</vt:lpstr>
      <vt:lpstr>Applying K-Means Clustering</vt:lpstr>
      <vt:lpstr>Applying K-Means Clustering</vt:lpstr>
      <vt:lpstr>Applying K-Means Clustering</vt:lpstr>
      <vt:lpstr>Applying K-Means Clustering</vt:lpstr>
      <vt:lpstr>Cohort &amp; Conduct Cohort Analysis</vt:lpstr>
      <vt:lpstr>ADVANTAGES Cohort Analysis</vt:lpstr>
      <vt:lpstr>Monthly Cohort Analysis</vt:lpstr>
      <vt:lpstr>Monthly Cohort Analysis</vt:lpstr>
      <vt:lpstr>Thank you for listening…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RFM Customer Segmentation &amp; Cohort Analysis Project</dc:title>
  <dc:creator>Microsoft Office User</dc:creator>
  <cp:lastModifiedBy>Microsoft Office User</cp:lastModifiedBy>
  <cp:revision>28</cp:revision>
  <dcterms:created xsi:type="dcterms:W3CDTF">2022-07-20T19:53:20Z</dcterms:created>
  <dcterms:modified xsi:type="dcterms:W3CDTF">2022-07-25T16:35:56Z</dcterms:modified>
</cp:coreProperties>
</file>